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ags/tag1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8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271" r:id="rId17"/>
    <p:sldId id="289" r:id="rId18"/>
    <p:sldId id="290" r:id="rId19"/>
    <p:sldId id="291" r:id="rId20"/>
    <p:sldId id="293" r:id="rId21"/>
    <p:sldId id="294" r:id="rId22"/>
    <p:sldId id="295" r:id="rId23"/>
    <p:sldId id="300" r:id="rId24"/>
    <p:sldId id="301" r:id="rId25"/>
    <p:sldId id="302" r:id="rId26"/>
    <p:sldId id="303" r:id="rId27"/>
    <p:sldId id="304" r:id="rId28"/>
    <p:sldId id="305" r:id="rId29"/>
    <p:sldId id="275" r:id="rId30"/>
    <p:sldId id="276" r:id="rId31"/>
    <p:sldId id="277" r:id="rId32"/>
    <p:sldId id="278" r:id="rId33"/>
    <p:sldId id="279" r:id="rId34"/>
    <p:sldId id="280" r:id="rId35"/>
    <p:sldId id="298" r:id="rId36"/>
    <p:sldId id="299" r:id="rId37"/>
    <p:sldId id="288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10" Type="http://schemas.openxmlformats.org/officeDocument/2006/relationships/image" Target="../media/image2.png"/><Relationship Id="rId4" Type="http://schemas.openxmlformats.org/officeDocument/2006/relationships/tags" Target="../tags/tag31.xml"/><Relationship Id="rId9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10" Type="http://schemas.openxmlformats.org/officeDocument/2006/relationships/image" Target="../media/image2.png"/><Relationship Id="rId4" Type="http://schemas.openxmlformats.org/officeDocument/2006/relationships/tags" Target="../tags/tag37.xml"/><Relationship Id="rId9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2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2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8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2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2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2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10" Type="http://schemas.openxmlformats.org/officeDocument/2006/relationships/image" Target="../media/image2.png"/><Relationship Id="rId4" Type="http://schemas.openxmlformats.org/officeDocument/2006/relationships/tags" Target="../tags/tag92.xml"/><Relationship Id="rId9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10" Type="http://schemas.openxmlformats.org/officeDocument/2006/relationships/image" Target="../media/image2.png"/><Relationship Id="rId4" Type="http://schemas.openxmlformats.org/officeDocument/2006/relationships/tags" Target="../tags/tag98.xml"/><Relationship Id="rId9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2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2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image" Target="../media/image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7" Type="http://schemas.openxmlformats.org/officeDocument/2006/relationships/image" Target="../media/image2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2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7" Type="http://schemas.openxmlformats.org/officeDocument/2006/relationships/image" Target="../media/image2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29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525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3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5471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ala Digital_Video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" y="-15168"/>
            <a:ext cx="12192000" cy="6873168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731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8395" y="354"/>
            <a:ext cx="12240395" cy="6859410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780688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057210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87597" y="1440370"/>
            <a:ext cx="11615361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3333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3333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326198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834485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7224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41717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275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288073"/>
            <a:ext cx="10975176" cy="5785488"/>
          </a:xfrm>
        </p:spPr>
        <p:txBody>
          <a:bodyPr anchor="ctr" anchorCtr="0"/>
          <a:lstStyle>
            <a:lvl1pPr>
              <a:lnSpc>
                <a:spcPct val="90000"/>
              </a:lnSpc>
              <a:defRPr sz="4446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2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39789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288073"/>
            <a:ext cx="10975176" cy="5785488"/>
          </a:xfrm>
        </p:spPr>
        <p:txBody>
          <a:bodyPr anchor="ctr" anchorCtr="0"/>
          <a:lstStyle>
            <a:lvl1pPr>
              <a:lnSpc>
                <a:spcPct val="90000"/>
              </a:lnSpc>
              <a:defRPr sz="4446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08980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88083" y="1440370"/>
            <a:ext cx="11615361" cy="4633191"/>
          </a:xfrm>
        </p:spPr>
        <p:txBody>
          <a:bodyPr/>
          <a:lstStyle>
            <a:lvl1pPr marL="280053" indent="-280053">
              <a:lnSpc>
                <a:spcPct val="107000"/>
              </a:lnSpc>
              <a:buFont typeface="+mj-lt"/>
              <a:buAutoNum type="arabicPeriod"/>
              <a:defRPr/>
            </a:lvl1pPr>
            <a:lvl2pPr marL="564106" indent="-304057">
              <a:lnSpc>
                <a:spcPct val="103000"/>
              </a:lnSpc>
              <a:buFont typeface="+mj-lt"/>
              <a:buAutoNum type="arabicPeriod"/>
              <a:defRPr/>
            </a:lvl2pPr>
            <a:lvl3pPr marL="812151" indent="-228043">
              <a:lnSpc>
                <a:spcPct val="102000"/>
              </a:lnSpc>
              <a:buFont typeface="+mj-lt"/>
              <a:buAutoNum type="arabicPeriod"/>
              <a:defRPr/>
            </a:lvl3pPr>
            <a:lvl4pPr marL="1036193" indent="-204037">
              <a:lnSpc>
                <a:spcPct val="107000"/>
              </a:lnSpc>
              <a:buFont typeface="+mj-lt"/>
              <a:buAutoNum type="arabicPeriod"/>
              <a:defRPr/>
            </a:lvl4pPr>
            <a:lvl5pPr marL="1036193" indent="-204037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10250966" y="287939"/>
            <a:ext cx="1880544" cy="864357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2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/>
        </p:nvSpPr>
        <p:spPr>
          <a:xfrm>
            <a:off x="288083" y="288074"/>
            <a:ext cx="11615361" cy="864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1016264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11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31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213842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3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0739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87597" y="1440370"/>
            <a:ext cx="11615361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2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4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702233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5401563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05882" y="1440369"/>
            <a:ext cx="5401563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17518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8402431" y="1440369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45257" y="1440370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2303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35">
          <p15:clr>
            <a:srgbClr val="FBAE40"/>
          </p15:clr>
        </p15:guide>
        <p15:guide id="9" pos="2462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7950" y="1439702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6168340" y="1439702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228145" y="1439703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9108536" y="1439703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05758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1749">
          <p15:clr>
            <a:srgbClr val="FBAE40"/>
          </p15:clr>
        </p15:guide>
        <p15:guide id="9" pos="1829">
          <p15:clr>
            <a:srgbClr val="FBAE40"/>
          </p15:clr>
        </p15:guide>
        <p15:guide id="10" pos="3416">
          <p15:clr>
            <a:srgbClr val="FBAE40"/>
          </p15:clr>
        </p15:guide>
        <p15:guide id="11" pos="3495">
          <p15:clr>
            <a:srgbClr val="FBAE40"/>
          </p15:clr>
        </p15:guide>
        <p15:guide id="12" pos="5082">
          <p15:clr>
            <a:srgbClr val="FBAE40"/>
          </p15:clr>
        </p15:guide>
        <p15:guide id="13" pos="516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11615361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11615361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33211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6505882" y="1440369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6505882" y="3828986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41417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3225">
          <p15:clr>
            <a:srgbClr val="FBAE40"/>
          </p15:clr>
        </p15:guide>
        <p15:guide id="11" pos="368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9950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4345257" y="1440369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8402431" y="1440369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4345257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8402431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51880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40">
          <p15:clr>
            <a:srgbClr val="FBAE40"/>
          </p15:clr>
        </p15:guide>
        <p15:guide id="9" pos="2457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2" orient="horz" pos="2090">
          <p15:clr>
            <a:srgbClr val="FBAE40"/>
          </p15:clr>
        </p15:guide>
        <p15:guide id="13" orient="horz" pos="216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228934" y="1440369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9110636" y="1440369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228934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9110636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6169785" y="1440370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6169785" y="3828985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883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1749">
          <p15:clr>
            <a:srgbClr val="FBAE40"/>
          </p15:clr>
        </p15:guide>
        <p15:guide id="11" pos="183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82">
          <p15:clr>
            <a:srgbClr val="FBAE40"/>
          </p15:clr>
        </p15:guide>
        <p15:guide id="15" pos="51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09617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98348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891" kern="12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Add Closing Phrase</a:t>
            </a:r>
            <a:endParaRPr lang="de-DE" dirty="0"/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67967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ala Digital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" y="-15168"/>
            <a:ext cx="12192000" cy="6873168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15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8395" y="354"/>
            <a:ext cx="12240395" cy="6859410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704541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8699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62840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64794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396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7224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17100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288073"/>
            <a:ext cx="10975176" cy="5785488"/>
          </a:xfrm>
        </p:spPr>
        <p:txBody>
          <a:bodyPr anchor="ctr" anchorCtr="0"/>
          <a:lstStyle>
            <a:lvl1pPr>
              <a:lnSpc>
                <a:spcPct val="90000"/>
              </a:lnSpc>
              <a:defRPr sz="4446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2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107120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288073"/>
            <a:ext cx="10975176" cy="5785488"/>
          </a:xfrm>
        </p:spPr>
        <p:txBody>
          <a:bodyPr anchor="ctr" anchorCtr="0"/>
          <a:lstStyle>
            <a:lvl1pPr>
              <a:lnSpc>
                <a:spcPct val="90000"/>
              </a:lnSpc>
              <a:defRPr sz="4446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033372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88083" y="1440370"/>
            <a:ext cx="11615361" cy="4633191"/>
          </a:xfrm>
        </p:spPr>
        <p:txBody>
          <a:bodyPr/>
          <a:lstStyle>
            <a:lvl1pPr marL="280053" indent="-280053">
              <a:lnSpc>
                <a:spcPct val="107000"/>
              </a:lnSpc>
              <a:buFont typeface="+mj-lt"/>
              <a:buAutoNum type="arabicPeriod"/>
              <a:defRPr/>
            </a:lvl1pPr>
            <a:lvl2pPr marL="564106" indent="-304057">
              <a:lnSpc>
                <a:spcPct val="103000"/>
              </a:lnSpc>
              <a:buFont typeface="+mj-lt"/>
              <a:buAutoNum type="arabicPeriod"/>
              <a:defRPr/>
            </a:lvl2pPr>
            <a:lvl3pPr marL="812151" indent="-228043">
              <a:lnSpc>
                <a:spcPct val="102000"/>
              </a:lnSpc>
              <a:buFont typeface="+mj-lt"/>
              <a:buAutoNum type="arabicPeriod"/>
              <a:defRPr/>
            </a:lvl3pPr>
            <a:lvl4pPr marL="1036193" indent="-204037">
              <a:lnSpc>
                <a:spcPct val="107000"/>
              </a:lnSpc>
              <a:buFont typeface="+mj-lt"/>
              <a:buAutoNum type="arabicPeriod"/>
              <a:defRPr/>
            </a:lvl4pPr>
            <a:lvl5pPr marL="1036193" indent="-204037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10250966" y="287939"/>
            <a:ext cx="1880544" cy="864357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2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/>
        </p:nvSpPr>
        <p:spPr>
          <a:xfrm>
            <a:off x="288083" y="288074"/>
            <a:ext cx="11615361" cy="864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1016264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11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31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032819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3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320350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87597" y="1440370"/>
            <a:ext cx="11615361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2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4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63524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5401563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05882" y="1440369"/>
            <a:ext cx="5401563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44656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8402431" y="1440369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45257" y="1440370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53789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35">
          <p15:clr>
            <a:srgbClr val="FBAE40"/>
          </p15:clr>
        </p15:guide>
        <p15:guide id="9" pos="2462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7950" y="1439702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6168340" y="1439702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228145" y="1439703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9108536" y="1439703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09756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1749">
          <p15:clr>
            <a:srgbClr val="FBAE40"/>
          </p15:clr>
        </p15:guide>
        <p15:guide id="9" pos="1829">
          <p15:clr>
            <a:srgbClr val="FBAE40"/>
          </p15:clr>
        </p15:guide>
        <p15:guide id="10" pos="3416">
          <p15:clr>
            <a:srgbClr val="FBAE40"/>
          </p15:clr>
        </p15:guide>
        <p15:guide id="11" pos="3495">
          <p15:clr>
            <a:srgbClr val="FBAE40"/>
          </p15:clr>
        </p15:guide>
        <p15:guide id="12" pos="5082">
          <p15:clr>
            <a:srgbClr val="FBAE40"/>
          </p15:clr>
        </p15:guide>
        <p15:guide id="13" pos="516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11615361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11615361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03297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1928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6505882" y="1440369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6505882" y="3828986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84915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3225">
          <p15:clr>
            <a:srgbClr val="FBAE40"/>
          </p15:clr>
        </p15:guide>
        <p15:guide id="11" pos="368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4345257" y="1440369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8402431" y="1440369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4345257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8402431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55925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40">
          <p15:clr>
            <a:srgbClr val="FBAE40"/>
          </p15:clr>
        </p15:guide>
        <p15:guide id="9" pos="2457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2" orient="horz" pos="2090">
          <p15:clr>
            <a:srgbClr val="FBAE40"/>
          </p15:clr>
        </p15:guide>
        <p15:guide id="13" orient="horz" pos="216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228934" y="1440369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9110636" y="1440369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228934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9110636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6169785" y="1440370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6169785" y="3828985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94445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1749">
          <p15:clr>
            <a:srgbClr val="FBAE40"/>
          </p15:clr>
        </p15:guide>
        <p15:guide id="11" pos="183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82">
          <p15:clr>
            <a:srgbClr val="FBAE40"/>
          </p15:clr>
        </p15:guide>
        <p15:guide id="15" pos="5163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05036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989860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891" kern="12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Add Closing Phrase</a:t>
            </a:r>
            <a:endParaRPr lang="de-DE" dirty="0"/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839430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ala Digital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" y="-15168"/>
            <a:ext cx="12192000" cy="6873168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3339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44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01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40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06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1C50-B9C4-4560-AFAA-75FA229369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20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83" y="720185"/>
            <a:ext cx="11615361" cy="432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83" y="1440370"/>
            <a:ext cx="11615361" cy="46331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34">
                <a:solidFill>
                  <a:srgbClr val="999FA6"/>
                </a:solidFill>
                <a:latin typeface="+mn-lt"/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/>
        </p:nvSpPr>
        <p:spPr>
          <a:xfrm>
            <a:off x="659180" y="6272591"/>
            <a:ext cx="10172821" cy="119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de-DE" sz="667" kern="0" baseline="0" noProof="1">
                <a:solidFill>
                  <a:schemeClr val="tx1"/>
                </a:solidFill>
                <a:latin typeface="+mn-lt"/>
              </a:rPr>
              <a:t>RBLA/PJ-SLS-SW | 2019-08-08</a:t>
            </a:r>
          </a:p>
          <a:p>
            <a:pPr marR="0" defTabSz="1016264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</a:pPr>
            <a:endParaRPr kumimoji="0" lang="de-DE" sz="6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de-DE" sz="667" kern="0" baseline="0">
                <a:solidFill>
                  <a:srgbClr val="B2B3B5"/>
                </a:solidFill>
                <a:latin typeface="+mn-lt"/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67" kern="0" baseline="0" dirty="0">
              <a:solidFill>
                <a:srgbClr val="B2B3B5"/>
              </a:solidFill>
              <a:latin typeface="+mn-lt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de-DE" sz="667" kern="0" baseline="0">
                <a:solidFill>
                  <a:schemeClr val="tx1"/>
                </a:solidFill>
              </a:rPr>
              <a:t>%repositoryremark%</a:t>
            </a:r>
            <a:r>
              <a:rPr lang="de-DE" sz="667" kern="0" baseline="0">
                <a:solidFill>
                  <a:srgbClr val="B2B3B5"/>
                </a:solidFill>
              </a:rPr>
              <a:t>%copyright%</a:t>
            </a:r>
            <a:endParaRPr lang="de-DE" sz="667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/>
        </p:nvSpPr>
        <p:spPr>
          <a:xfrm>
            <a:off x="660191" y="6273613"/>
            <a:ext cx="10174944" cy="120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de-DE" sz="667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67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94408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l" defTabSz="1016190" rtl="0" eaLnBrk="1" latinLnBrk="0" hangingPunct="1">
        <a:lnSpc>
          <a:spcPct val="89000"/>
        </a:lnSpc>
        <a:spcBef>
          <a:spcPct val="0"/>
        </a:spcBef>
        <a:buNone/>
        <a:defRPr sz="3112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0053" indent="-280053" algn="l" defTabSz="1016190" rtl="0" eaLnBrk="1" latinLnBrk="0" hangingPunct="1">
        <a:lnSpc>
          <a:spcPct val="107000"/>
        </a:lnSpc>
        <a:spcBef>
          <a:spcPts val="556"/>
        </a:spcBef>
        <a:buFont typeface="Wingdings 3" panose="05040102010807070707" pitchFamily="18" charset="2"/>
        <a:buChar char=""/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564106" indent="-304057" algn="l" defTabSz="1016190" rtl="0" eaLnBrk="1" latinLnBrk="0" hangingPunct="1">
        <a:lnSpc>
          <a:spcPct val="103000"/>
        </a:lnSpc>
        <a:spcBef>
          <a:spcPts val="556"/>
        </a:spcBef>
        <a:buFont typeface="Wingdings 3" panose="05040102010807070707" pitchFamily="18" charset="2"/>
        <a:buChar char=""/>
        <a:defRPr sz="1778" kern="1200">
          <a:solidFill>
            <a:schemeClr val="tx1"/>
          </a:solidFill>
          <a:latin typeface="+mn-lt"/>
          <a:ea typeface="+mn-ea"/>
          <a:cs typeface="+mn-cs"/>
        </a:defRPr>
      </a:lvl2pPr>
      <a:lvl3pPr marL="812151" indent="-228043" algn="l" defTabSz="1016190" rtl="0" eaLnBrk="1" latinLnBrk="0" hangingPunct="1">
        <a:lnSpc>
          <a:spcPct val="102000"/>
        </a:lnSpc>
        <a:spcBef>
          <a:spcPts val="556"/>
        </a:spcBef>
        <a:buFont typeface="Bosch Office Sans" pitchFamily="2" charset="0"/>
        <a:buChar char="‒"/>
        <a:defRPr sz="1556" kern="1200">
          <a:solidFill>
            <a:schemeClr val="tx1"/>
          </a:solidFill>
          <a:latin typeface="+mn-lt"/>
          <a:ea typeface="+mn-ea"/>
          <a:cs typeface="+mn-cs"/>
        </a:defRPr>
      </a:lvl3pPr>
      <a:lvl4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4pPr>
      <a:lvl5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5pPr>
      <a:lvl6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6pPr>
      <a:lvl7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7pPr>
      <a:lvl8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8pPr>
      <a:lvl9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50809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101619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52428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3237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4047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4856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556663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4064759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83" y="720185"/>
            <a:ext cx="11615361" cy="432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83" y="1440370"/>
            <a:ext cx="11615361" cy="46331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34">
                <a:solidFill>
                  <a:srgbClr val="999FA6"/>
                </a:solidFill>
                <a:latin typeface="+mn-lt"/>
              </a:defRPr>
            </a:lvl1pPr>
          </a:lstStyle>
          <a:p>
            <a:fld id="{4FA16417-1A80-4911-9E97-E9C6667C1D41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/>
        </p:nvSpPr>
        <p:spPr>
          <a:xfrm>
            <a:off x="659180" y="6272591"/>
            <a:ext cx="10172821" cy="119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de-DE" sz="667" kern="0" baseline="0" noProof="1">
                <a:solidFill>
                  <a:schemeClr val="tx1"/>
                </a:solidFill>
                <a:latin typeface="+mn-lt"/>
              </a:rPr>
              <a:t>RBLA/PJ-SLS-SW | 2019-08-08</a:t>
            </a:r>
          </a:p>
          <a:p>
            <a:pPr marR="0" defTabSz="1016264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</a:pPr>
            <a:endParaRPr kumimoji="0" lang="de-DE" sz="6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de-DE" sz="667" kern="0" baseline="0">
                <a:solidFill>
                  <a:srgbClr val="B2B3B5"/>
                </a:solidFill>
                <a:latin typeface="+mn-lt"/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67" kern="0" baseline="0" dirty="0">
              <a:solidFill>
                <a:srgbClr val="B2B3B5"/>
              </a:solidFill>
              <a:latin typeface="+mn-lt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de-DE" sz="667" kern="0" baseline="0">
                <a:solidFill>
                  <a:schemeClr val="tx1"/>
                </a:solidFill>
              </a:rPr>
              <a:t>%repositoryremark%</a:t>
            </a:r>
            <a:r>
              <a:rPr lang="de-DE" sz="667" kern="0" baseline="0">
                <a:solidFill>
                  <a:srgbClr val="B2B3B5"/>
                </a:solidFill>
              </a:rPr>
              <a:t>%copyright%</a:t>
            </a:r>
            <a:endParaRPr lang="de-DE" sz="667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/>
        </p:nvSpPr>
        <p:spPr>
          <a:xfrm>
            <a:off x="660191" y="6273613"/>
            <a:ext cx="10174944" cy="120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de-DE" sz="667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67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290800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</p:sldLayoutIdLst>
  <p:txStyles>
    <p:titleStyle>
      <a:lvl1pPr algn="l" defTabSz="1016190" rtl="0" eaLnBrk="1" latinLnBrk="0" hangingPunct="1">
        <a:lnSpc>
          <a:spcPct val="89000"/>
        </a:lnSpc>
        <a:spcBef>
          <a:spcPct val="0"/>
        </a:spcBef>
        <a:buNone/>
        <a:defRPr sz="3112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0053" indent="-280053" algn="l" defTabSz="1016190" rtl="0" eaLnBrk="1" latinLnBrk="0" hangingPunct="1">
        <a:lnSpc>
          <a:spcPct val="107000"/>
        </a:lnSpc>
        <a:spcBef>
          <a:spcPts val="556"/>
        </a:spcBef>
        <a:buFont typeface="Wingdings 3" panose="05040102010807070707" pitchFamily="18" charset="2"/>
        <a:buChar char=""/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564106" indent="-304057" algn="l" defTabSz="1016190" rtl="0" eaLnBrk="1" latinLnBrk="0" hangingPunct="1">
        <a:lnSpc>
          <a:spcPct val="103000"/>
        </a:lnSpc>
        <a:spcBef>
          <a:spcPts val="556"/>
        </a:spcBef>
        <a:buFont typeface="Wingdings 3" panose="05040102010807070707" pitchFamily="18" charset="2"/>
        <a:buChar char=""/>
        <a:defRPr sz="1778" kern="1200">
          <a:solidFill>
            <a:schemeClr val="tx1"/>
          </a:solidFill>
          <a:latin typeface="+mn-lt"/>
          <a:ea typeface="+mn-ea"/>
          <a:cs typeface="+mn-cs"/>
        </a:defRPr>
      </a:lvl2pPr>
      <a:lvl3pPr marL="812151" indent="-228043" algn="l" defTabSz="1016190" rtl="0" eaLnBrk="1" latinLnBrk="0" hangingPunct="1">
        <a:lnSpc>
          <a:spcPct val="102000"/>
        </a:lnSpc>
        <a:spcBef>
          <a:spcPts val="556"/>
        </a:spcBef>
        <a:buFont typeface="Bosch Office Sans" pitchFamily="2" charset="0"/>
        <a:buChar char="‒"/>
        <a:defRPr sz="1556" kern="1200">
          <a:solidFill>
            <a:schemeClr val="tx1"/>
          </a:solidFill>
          <a:latin typeface="+mn-lt"/>
          <a:ea typeface="+mn-ea"/>
          <a:cs typeface="+mn-cs"/>
        </a:defRPr>
      </a:lvl3pPr>
      <a:lvl4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4pPr>
      <a:lvl5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5pPr>
      <a:lvl6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6pPr>
      <a:lvl7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7pPr>
      <a:lvl8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8pPr>
      <a:lvl9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50809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101619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52428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3237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4047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4856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556663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4064759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9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0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14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video" Target="../media/media4.avi"/><Relationship Id="rId7" Type="http://schemas.microsoft.com/office/2007/relationships/hdphoto" Target="../media/hdphoto1.wdp"/><Relationship Id="rId2" Type="http://schemas.microsoft.com/office/2007/relationships/media" Target="../media/media4.avi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3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14.jpe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8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>
            <p:custDataLst>
              <p:tags r:id="rId1"/>
            </p:custDataLst>
          </p:nvPr>
        </p:nvSpPr>
        <p:spPr>
          <a:xfrm>
            <a:off x="466978" y="1177203"/>
            <a:ext cx="11507721" cy="11184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668" dirty="0" err="1">
                <a:solidFill>
                  <a:srgbClr val="FFFFFF"/>
                </a:solidFill>
                <a:latin typeface="+mj-lt"/>
              </a:rPr>
              <a:t>Introdução</a:t>
            </a:r>
            <a:r>
              <a:rPr lang="en-US" sz="6668" dirty="0">
                <a:solidFill>
                  <a:srgbClr val="FFFFFF"/>
                </a:solidFill>
                <a:latin typeface="+mj-lt"/>
              </a:rPr>
              <a:t> à </a:t>
            </a:r>
            <a:r>
              <a:rPr lang="en-US" sz="6668" dirty="0" err="1">
                <a:solidFill>
                  <a:srgbClr val="FFFFFF"/>
                </a:solidFill>
                <a:latin typeface="+mj-lt"/>
              </a:rPr>
              <a:t>Programação</a:t>
            </a:r>
            <a:r>
              <a:rPr lang="en-US" sz="6668" dirty="0">
                <a:solidFill>
                  <a:srgbClr val="FFFFFF"/>
                </a:solidFill>
                <a:latin typeface="+mj-lt"/>
              </a:rPr>
              <a:t> </a:t>
            </a:r>
          </a:p>
        </p:txBody>
      </p:sp>
      <p:sp>
        <p:nvSpPr>
          <p:cNvPr id="4" name="Retângulo 3"/>
          <p:cNvSpPr/>
          <p:nvPr/>
        </p:nvSpPr>
        <p:spPr>
          <a:xfrm>
            <a:off x="466978" y="2150820"/>
            <a:ext cx="3832139" cy="1118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68" b="1" dirty="0" err="1">
                <a:solidFill>
                  <a:srgbClr val="FFFFFF"/>
                </a:solidFill>
                <a:latin typeface="+mj-lt"/>
              </a:rPr>
              <a:t>em</a:t>
            </a:r>
            <a:r>
              <a:rPr lang="en-US" sz="6668" b="1" dirty="0">
                <a:solidFill>
                  <a:srgbClr val="FFFFFF"/>
                </a:solidFill>
                <a:latin typeface="+mj-lt"/>
              </a:rPr>
              <a:t> Python</a:t>
            </a:r>
          </a:p>
        </p:txBody>
      </p:sp>
      <p:sp>
        <p:nvSpPr>
          <p:cNvPr id="5" name="Rectangle 1"/>
          <p:cNvSpPr/>
          <p:nvPr>
            <p:custDataLst>
              <p:tags r:id="rId2"/>
            </p:custDataLst>
          </p:nvPr>
        </p:nvSpPr>
        <p:spPr>
          <a:xfrm>
            <a:off x="466978" y="3134795"/>
            <a:ext cx="3065651" cy="11184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668" dirty="0">
                <a:solidFill>
                  <a:srgbClr val="FFFFFF"/>
                </a:solidFill>
                <a:latin typeface="+mj-lt"/>
              </a:rPr>
              <a:t>Aula </a:t>
            </a:r>
            <a:r>
              <a:rPr lang="en-US" sz="6668" dirty="0" smtClean="0">
                <a:solidFill>
                  <a:srgbClr val="FFFFFF"/>
                </a:solidFill>
                <a:latin typeface="+mj-lt"/>
              </a:rPr>
              <a:t>6</a:t>
            </a:r>
            <a:endParaRPr lang="en-US" sz="6668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Rectangle 1"/>
          <p:cNvSpPr/>
          <p:nvPr>
            <p:custDataLst>
              <p:tags r:id="rId3"/>
            </p:custDataLst>
          </p:nvPr>
        </p:nvSpPr>
        <p:spPr>
          <a:xfrm>
            <a:off x="4192607" y="35200"/>
            <a:ext cx="4716376" cy="11184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668" dirty="0" err="1">
                <a:solidFill>
                  <a:srgbClr val="FFFFFF"/>
                </a:solidFill>
                <a:latin typeface="+mj-lt"/>
              </a:rPr>
              <a:t>Módulo</a:t>
            </a:r>
            <a:r>
              <a:rPr lang="en-US" sz="6668" dirty="0">
                <a:solidFill>
                  <a:srgbClr val="FFFFFF"/>
                </a:solidFill>
                <a:latin typeface="+mj-lt"/>
              </a:rPr>
              <a:t> 2: </a:t>
            </a:r>
          </a:p>
        </p:txBody>
      </p:sp>
    </p:spTree>
    <p:extLst>
      <p:ext uri="{BB962C8B-B14F-4D97-AF65-F5344CB8AC3E}">
        <p14:creationId xmlns:p14="http://schemas.microsoft.com/office/powerpoint/2010/main" val="17729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525F6B"/>
                </a:solidFill>
              </a:rPr>
              <a:t>Imagem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507145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b="1" dirty="0"/>
              <a:t>c</a:t>
            </a:r>
            <a:r>
              <a:rPr lang="pt-BR" b="1" dirty="0" smtClean="0"/>
              <a:t>v2.rectangle() </a:t>
            </a:r>
            <a:r>
              <a:rPr lang="pt-BR" dirty="0" smtClean="0"/>
              <a:t>é usado para desenhar  um retângulo, passando o </a:t>
            </a:r>
            <a:r>
              <a:rPr lang="pt-BR" b="1" dirty="0" smtClean="0"/>
              <a:t>canto superior esquerdo </a:t>
            </a:r>
            <a:r>
              <a:rPr lang="pt-BR" dirty="0" smtClean="0"/>
              <a:t>e o </a:t>
            </a:r>
            <a:r>
              <a:rPr lang="pt-BR" b="1" dirty="0" smtClean="0"/>
              <a:t>canto inferior direito</a:t>
            </a:r>
            <a:r>
              <a:rPr lang="pt-BR" dirty="0" smtClean="0"/>
              <a:t>. Faremos um retângulo verde no centro da imagem que já estávamos desenhando.</a:t>
            </a:r>
          </a:p>
          <a:p>
            <a:r>
              <a:rPr lang="pt-BR" dirty="0" smtClean="0"/>
              <a:t>Lembrete: -1 é preenchimento total da geometria.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1" y="3333811"/>
            <a:ext cx="5706590" cy="13146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73" y="2667427"/>
            <a:ext cx="3250625" cy="3256973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6906499" y="3805639"/>
            <a:ext cx="875973" cy="3709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101626" tIns="50813" rIns="101626" bIns="508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8074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0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525F6B"/>
                </a:solidFill>
              </a:rPr>
              <a:t>Imagem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426278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b="1" dirty="0"/>
              <a:t>c</a:t>
            </a:r>
            <a:r>
              <a:rPr lang="pt-BR" b="1" dirty="0" smtClean="0"/>
              <a:t>v2.circle()</a:t>
            </a:r>
            <a:r>
              <a:rPr lang="pt-BR" dirty="0" smtClean="0"/>
              <a:t> é usado para desenhar um círculo, deve-se informar as </a:t>
            </a:r>
            <a:r>
              <a:rPr lang="pt-BR" b="1" dirty="0" smtClean="0"/>
              <a:t>coordenadas centrais e o raio</a:t>
            </a:r>
            <a:r>
              <a:rPr lang="pt-BR" dirty="0" smtClean="0"/>
              <a:t>. Desenharemos um círculo vermelho no canto superior esquerdo. </a:t>
            </a:r>
          </a:p>
          <a:p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38" y="2513133"/>
            <a:ext cx="3539649" cy="35604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7" y="3756966"/>
            <a:ext cx="4975311" cy="1074999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6365515" y="4107873"/>
            <a:ext cx="875973" cy="3709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101626" tIns="50813" rIns="101626" bIns="508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8072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8072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6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525F6B"/>
                </a:solidFill>
              </a:rPr>
              <a:t>Imagem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451726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sz="2000" dirty="0" smtClean="0"/>
              <a:t>Para escrever textos em imagens precisamos especificar:</a:t>
            </a:r>
          </a:p>
          <a:p>
            <a:pPr lvl="1"/>
            <a:r>
              <a:rPr lang="pt-BR" sz="2000" dirty="0" smtClean="0"/>
              <a:t>Imagem, texto a ser escrito.</a:t>
            </a:r>
          </a:p>
          <a:p>
            <a:pPr lvl="1"/>
            <a:r>
              <a:rPr lang="pt-BR" sz="2000" dirty="0" smtClean="0"/>
              <a:t>Posição (coordenadas onde o texto deve ser escrito).</a:t>
            </a:r>
          </a:p>
          <a:p>
            <a:pPr lvl="1"/>
            <a:r>
              <a:rPr lang="pt-BR" sz="2000" dirty="0" smtClean="0"/>
              <a:t>Tipo de fonte.</a:t>
            </a:r>
          </a:p>
          <a:p>
            <a:pPr lvl="1"/>
            <a:r>
              <a:rPr lang="pt-BR" sz="2000" dirty="0" smtClean="0"/>
              <a:t>Tamanho da fonte.</a:t>
            </a:r>
          </a:p>
          <a:p>
            <a:pPr lvl="1"/>
            <a:r>
              <a:rPr lang="pt-BR" sz="2000" dirty="0" smtClean="0"/>
              <a:t>Cor, espessura da linha usada, tipo de linha. </a:t>
            </a:r>
          </a:p>
          <a:p>
            <a:r>
              <a:rPr lang="pt-BR" sz="2000" dirty="0" smtClean="0"/>
              <a:t>Usamos a função </a:t>
            </a:r>
            <a:r>
              <a:rPr lang="pt-BR" sz="2000" b="1" dirty="0" smtClean="0"/>
              <a:t>cv2.putText(</a:t>
            </a:r>
            <a:r>
              <a:rPr lang="pt-BR" sz="2000" dirty="0" smtClean="0"/>
              <a:t>).</a:t>
            </a:r>
          </a:p>
          <a:p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3" y="4357920"/>
            <a:ext cx="6675062" cy="17156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34" y="2925321"/>
            <a:ext cx="3135968" cy="3148242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7452351" y="4629636"/>
            <a:ext cx="875973" cy="3709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101626" tIns="50813" rIns="101626" bIns="508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330602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330602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33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525F6B"/>
                </a:solidFill>
              </a:rPr>
              <a:t>E</a:t>
            </a:r>
            <a:r>
              <a:rPr lang="pt-BR" dirty="0" smtClean="0">
                <a:solidFill>
                  <a:srgbClr val="525F6B"/>
                </a:solidFill>
              </a:rPr>
              <a:t>xercício </a:t>
            </a:r>
            <a:r>
              <a:rPr lang="pt-BR" dirty="0">
                <a:solidFill>
                  <a:srgbClr val="525F6B"/>
                </a:solidFill>
              </a:rPr>
              <a:t>6</a:t>
            </a:r>
            <a:r>
              <a:rPr lang="pt-BR" dirty="0" smtClean="0">
                <a:solidFill>
                  <a:srgbClr val="525F6B"/>
                </a:solidFill>
              </a:rPr>
              <a:t>.1- Manipulando duas imagens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451726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Desenvolva uma imagem preta, com três formas geométricas ( círculo, retângulo, elipse) na diagonal, em que ao pressionar qualquer tecla irá sair da imagem e mostrar outra imagem com o valor da tecla (verificar a tabela), e manterá a imagem no visor por 1 segundo. </a:t>
            </a:r>
          </a:p>
          <a:p>
            <a:r>
              <a:rPr lang="pt-BR" b="1" dirty="0"/>
              <a:t>T</a:t>
            </a:r>
            <a:r>
              <a:rPr lang="pt-BR" b="1" dirty="0" smtClean="0"/>
              <a:t>empo estimado: 10 minutos.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55" y="3283873"/>
            <a:ext cx="3059808" cy="30598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4" t="20009" r="30938" b="19373"/>
          <a:stretch/>
        </p:blipFill>
        <p:spPr>
          <a:xfrm>
            <a:off x="6617183" y="3290730"/>
            <a:ext cx="2187785" cy="304609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986015" y="2931566"/>
            <a:ext cx="1200131" cy="10577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001" b="1" kern="0" dirty="0">
                <a:solidFill>
                  <a:srgbClr val="000000"/>
                </a:solidFill>
              </a:rPr>
              <a:t>OUTPUT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88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Correção - </a:t>
            </a:r>
            <a:r>
              <a:rPr lang="pt-BR" dirty="0">
                <a:solidFill>
                  <a:srgbClr val="525F6B"/>
                </a:solidFill>
              </a:rPr>
              <a:t>Manipulando duas imagens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96308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92"/>
          <a:stretch/>
        </p:blipFill>
        <p:spPr>
          <a:xfrm>
            <a:off x="2101408" y="1456666"/>
            <a:ext cx="4949781" cy="718498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64"/>
          <a:stretch/>
        </p:blipFill>
        <p:spPr>
          <a:xfrm>
            <a:off x="2101405" y="4656911"/>
            <a:ext cx="4949781" cy="1169217"/>
          </a:xfrm>
          <a:prstGeom prst="rect">
            <a:avLst/>
          </a:prstGeom>
        </p:spPr>
      </p:pic>
      <p:pic>
        <p:nvPicPr>
          <p:cNvPr id="8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1018"/>
          <a:stretch/>
        </p:blipFill>
        <p:spPr>
          <a:xfrm>
            <a:off x="2101406" y="2337760"/>
            <a:ext cx="4949781" cy="1351802"/>
          </a:xfrm>
          <a:prstGeom prst="rect">
            <a:avLst/>
          </a:prstGeom>
        </p:spPr>
      </p:pic>
      <p:pic>
        <p:nvPicPr>
          <p:cNvPr id="9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6" b="28799"/>
          <a:stretch/>
        </p:blipFill>
        <p:spPr>
          <a:xfrm>
            <a:off x="2101406" y="3689562"/>
            <a:ext cx="4949781" cy="94864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4083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81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5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Transformação em espaço de cores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82454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sz="1800" b="1" dirty="0" smtClean="0"/>
              <a:t>RGB/BGR:</a:t>
            </a:r>
          </a:p>
          <a:p>
            <a:pPr lvl="1"/>
            <a:r>
              <a:rPr lang="pt-BR" sz="1800" dirty="0" smtClean="0"/>
              <a:t>Um espaço de cores é uma organização específica de cores, um modelo matemático usado para descrever cada cor. </a:t>
            </a:r>
          </a:p>
          <a:p>
            <a:pPr lvl="1"/>
            <a:r>
              <a:rPr lang="pt-BR" sz="1800" dirty="0" smtClean="0"/>
              <a:t>Um dos mais conhecidos e utilizados é o RGB, sendo </a:t>
            </a:r>
            <a:r>
              <a:rPr lang="pt-BR" sz="1800" dirty="0" smtClean="0">
                <a:solidFill>
                  <a:srgbClr val="FF0000"/>
                </a:solidFill>
              </a:rPr>
              <a:t>R= </a:t>
            </a:r>
            <a:r>
              <a:rPr lang="pt-BR" sz="1800" dirty="0" err="1" smtClean="0">
                <a:solidFill>
                  <a:srgbClr val="FF0000"/>
                </a:solidFill>
              </a:rPr>
              <a:t>red</a:t>
            </a:r>
            <a:r>
              <a:rPr lang="pt-BR" sz="1800" dirty="0" smtClean="0">
                <a:solidFill>
                  <a:srgbClr val="FF0000"/>
                </a:solidFill>
              </a:rPr>
              <a:t> (vermelho)</a:t>
            </a:r>
            <a:r>
              <a:rPr lang="pt-BR" sz="1800" dirty="0" smtClean="0"/>
              <a:t>, </a:t>
            </a:r>
            <a:r>
              <a:rPr lang="pt-BR" sz="1800" dirty="0" smtClean="0">
                <a:solidFill>
                  <a:srgbClr val="00B050"/>
                </a:solidFill>
              </a:rPr>
              <a:t>G= </a:t>
            </a:r>
            <a:r>
              <a:rPr lang="pt-BR" sz="1800" dirty="0" err="1" smtClean="0">
                <a:solidFill>
                  <a:srgbClr val="00B050"/>
                </a:solidFill>
              </a:rPr>
              <a:t>green</a:t>
            </a:r>
            <a:r>
              <a:rPr lang="pt-BR" sz="1800" dirty="0" smtClean="0">
                <a:solidFill>
                  <a:srgbClr val="00B050"/>
                </a:solidFill>
              </a:rPr>
              <a:t> (verde)</a:t>
            </a:r>
            <a:r>
              <a:rPr lang="pt-BR" sz="1800" dirty="0" smtClean="0"/>
              <a:t>, </a:t>
            </a:r>
            <a:r>
              <a:rPr lang="pt-BR" sz="1800" dirty="0" smtClean="0">
                <a:solidFill>
                  <a:srgbClr val="00B0F0"/>
                </a:solidFill>
              </a:rPr>
              <a:t>B= blue (azul)</a:t>
            </a:r>
            <a:r>
              <a:rPr lang="pt-BR" sz="1800" dirty="0" smtClean="0"/>
              <a:t>. Com a mistura dessas cores, é possível recriar as cores que percebemos no mundo real. Na biblioteca </a:t>
            </a:r>
            <a:r>
              <a:rPr lang="pt-BR" sz="1800" dirty="0" err="1" smtClean="0"/>
              <a:t>OpenCV</a:t>
            </a:r>
            <a:r>
              <a:rPr lang="pt-BR" sz="1800" dirty="0" smtClean="0"/>
              <a:t>, usa-se o modelo BGR, onde o </a:t>
            </a:r>
            <a:r>
              <a:rPr lang="pt-BR" sz="1800" b="1" dirty="0" smtClean="0"/>
              <a:t>vermelho se torna o último valor</a:t>
            </a:r>
            <a:r>
              <a:rPr lang="pt-BR" sz="1800" dirty="0" smtClean="0"/>
              <a:t>. </a:t>
            </a:r>
          </a:p>
          <a:p>
            <a:pPr lvl="1"/>
            <a:r>
              <a:rPr lang="pt-BR" sz="1800" dirty="0" smtClean="0"/>
              <a:t>Este modelo de cores é baseado em um sistema de coordenadas cartesianas, em que o espaço de cores é um cubo, como mostrado a seguir:</a:t>
            </a: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9" t="22596" r="17689" b="14576"/>
          <a:stretch/>
        </p:blipFill>
        <p:spPr>
          <a:xfrm>
            <a:off x="5623976" y="3723915"/>
            <a:ext cx="4065047" cy="253173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8074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525F6B"/>
                </a:solidFill>
              </a:rPr>
              <a:t>Transformação em espaço de cores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54745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73" y="1865820"/>
            <a:ext cx="10120270" cy="3830690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4083" y="288074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81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5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HSV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96308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8271" y="1190351"/>
            <a:ext cx="11614987" cy="4633192"/>
          </a:xfrm>
        </p:spPr>
        <p:txBody>
          <a:bodyPr>
            <a:normAutofit/>
          </a:bodyPr>
          <a:lstStyle/>
          <a:p>
            <a:r>
              <a:rPr lang="pt-BR" sz="1800" dirty="0" smtClean="0"/>
              <a:t>O modelo HSV é definido pelos parâmetros </a:t>
            </a:r>
            <a:r>
              <a:rPr lang="pt-BR" sz="1800" b="1" dirty="0" smtClean="0"/>
              <a:t>Matiz (H, </a:t>
            </a:r>
            <a:r>
              <a:rPr lang="pt-BR" sz="1800" b="1" dirty="0" err="1" smtClean="0"/>
              <a:t>hue</a:t>
            </a:r>
            <a:r>
              <a:rPr lang="pt-BR" sz="1800" b="1" dirty="0" smtClean="0"/>
              <a:t>), Saturação(S, </a:t>
            </a:r>
            <a:r>
              <a:rPr lang="pt-BR" sz="1800" b="1" dirty="0" err="1" smtClean="0"/>
              <a:t>saturation</a:t>
            </a:r>
            <a:r>
              <a:rPr lang="pt-BR" sz="1800" b="1" dirty="0" smtClean="0"/>
              <a:t>), </a:t>
            </a:r>
            <a:r>
              <a:rPr lang="pt-BR" sz="1800" b="1" dirty="0" err="1" smtClean="0"/>
              <a:t>Luminância</a:t>
            </a:r>
            <a:r>
              <a:rPr lang="pt-BR" sz="1800" b="1" dirty="0" smtClean="0"/>
              <a:t> ou Brilho(V, </a:t>
            </a:r>
            <a:r>
              <a:rPr lang="pt-BR" sz="1800" b="1" dirty="0" err="1" smtClean="0"/>
              <a:t>value</a:t>
            </a:r>
            <a:r>
              <a:rPr lang="pt-BR" sz="1800" b="1" dirty="0" smtClean="0"/>
              <a:t>).</a:t>
            </a:r>
            <a:r>
              <a:rPr lang="pt-BR" sz="1800" dirty="0" smtClean="0"/>
              <a:t> </a:t>
            </a:r>
          </a:p>
          <a:p>
            <a:r>
              <a:rPr lang="pt-BR" sz="1800" b="1" dirty="0" err="1" smtClean="0"/>
              <a:t>Luminância</a:t>
            </a:r>
            <a:r>
              <a:rPr lang="pt-BR" sz="1800" dirty="0" smtClean="0"/>
              <a:t>:</a:t>
            </a:r>
            <a:r>
              <a:rPr lang="pt-BR" sz="1800" dirty="0"/>
              <a:t> </a:t>
            </a:r>
            <a:r>
              <a:rPr lang="pt-BR" sz="1800" dirty="0" smtClean="0"/>
              <a:t>será </a:t>
            </a:r>
            <a:r>
              <a:rPr lang="pt-BR" sz="1800" dirty="0"/>
              <a:t>medida ao longo do eixo vertical, o qual passa pelo centro do </a:t>
            </a:r>
            <a:r>
              <a:rPr lang="pt-BR" sz="1800" dirty="0" smtClean="0"/>
              <a:t>cone. É a intensidade luminosa, determina o quão brilhante é uma luz (se mede com base em uma escala de preto para branco);</a:t>
            </a:r>
          </a:p>
          <a:p>
            <a:r>
              <a:rPr lang="pt-BR" sz="1800" b="1" dirty="0" smtClean="0"/>
              <a:t>Matiz</a:t>
            </a:r>
            <a:r>
              <a:rPr lang="pt-BR" sz="1800" dirty="0" smtClean="0"/>
              <a:t>: </a:t>
            </a:r>
            <a:r>
              <a:rPr lang="pt-BR" sz="1800" dirty="0"/>
              <a:t>estão representados na parte superior do </a:t>
            </a:r>
            <a:r>
              <a:rPr lang="pt-BR" sz="1800" dirty="0" smtClean="0"/>
              <a:t>cone. É o comprimento de onda dominante da cor. Usada para dar um nome a uma cor;</a:t>
            </a:r>
          </a:p>
          <a:p>
            <a:r>
              <a:rPr lang="pt-BR" sz="1800" b="1" dirty="0" smtClean="0"/>
              <a:t>Saturação</a:t>
            </a:r>
            <a:r>
              <a:rPr lang="pt-BR" sz="1800" dirty="0" smtClean="0"/>
              <a:t>: </a:t>
            </a:r>
            <a:r>
              <a:rPr lang="pt-BR" sz="1800" dirty="0"/>
              <a:t>é </a:t>
            </a:r>
            <a:r>
              <a:rPr lang="pt-BR" sz="1800" dirty="0" smtClean="0"/>
              <a:t>a medida </a:t>
            </a:r>
            <a:r>
              <a:rPr lang="pt-BR" sz="1800" dirty="0"/>
              <a:t>ao longo do eixo </a:t>
            </a:r>
            <a:r>
              <a:rPr lang="pt-BR" sz="1800" dirty="0" smtClean="0"/>
              <a:t>horizontal. Mede a pureza relativa da cor ou quantidade de luz branca misturada com matiz.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9" b="99263" l="9346" r="91589">
                        <a14:foregroundMark x1="42523" y1="5897" x2="52570" y2="10319"/>
                        <a14:foregroundMark x1="45794" y1="4423" x2="50935" y2="6388"/>
                        <a14:foregroundMark x1="49065" y1="3194" x2="52570" y2="3194"/>
                        <a14:foregroundMark x1="80841" y1="94840" x2="86449" y2="95332"/>
                        <a14:foregroundMark x1="82009" y1="97297" x2="86215" y2="97543"/>
                        <a14:foregroundMark x1="80841" y1="88943" x2="85514" y2="99263"/>
                        <a14:foregroundMark x1="53505" y1="13759" x2="42290" y2="4177"/>
                        <a14:foregroundMark x1="53505" y1="13759" x2="42290" y2="7371"/>
                        <a14:foregroundMark x1="56776" y1="14005" x2="49766" y2="1229"/>
                        <a14:foregroundMark x1="52570" y1="83538" x2="86215" y2="90418"/>
                        <a14:foregroundMark x1="52570" y1="86732" x2="87150" y2="90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27" y="3487070"/>
            <a:ext cx="2911434" cy="27685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7" y="288074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5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525F6B"/>
                </a:solidFill>
              </a:rPr>
              <a:t>Mudança de espaço de cor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410163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BGR      HSV</a:t>
            </a:r>
          </a:p>
          <a:p>
            <a:r>
              <a:rPr lang="pt-BR" sz="2000" dirty="0" smtClean="0"/>
              <a:t>Para realizar a conversão de cores entre os espaços de cores usamos </a:t>
            </a:r>
            <a:r>
              <a:rPr lang="pt-BR" sz="2000" b="1" dirty="0" smtClean="0"/>
              <a:t>cv2.cvtColor(imagem, </a:t>
            </a:r>
            <a:r>
              <a:rPr lang="pt-BR" sz="2000" b="1" dirty="0" err="1" smtClean="0"/>
              <a:t>flag</a:t>
            </a:r>
            <a:r>
              <a:rPr lang="pt-BR" sz="2000" b="1" dirty="0" smtClean="0"/>
              <a:t>)</a:t>
            </a:r>
            <a:r>
              <a:rPr lang="pt-BR" sz="2000" dirty="0" smtClean="0"/>
              <a:t>. O parâmetro </a:t>
            </a:r>
            <a:r>
              <a:rPr lang="pt-BR" sz="2000" b="1" dirty="0" err="1" smtClean="0"/>
              <a:t>flag</a:t>
            </a:r>
            <a:r>
              <a:rPr lang="pt-BR" sz="2000" dirty="0" smtClean="0"/>
              <a:t> determina o tipo de conversão a ser feita. </a:t>
            </a:r>
          </a:p>
          <a:p>
            <a:r>
              <a:rPr lang="pt-BR" sz="2000" dirty="0" smtClean="0"/>
              <a:t>Assim, se quisermos uma conversão do tipo BGR         HSV utilizamos a </a:t>
            </a:r>
            <a:r>
              <a:rPr lang="pt-BR" sz="2000" dirty="0" err="1" smtClean="0"/>
              <a:t>flag</a:t>
            </a:r>
            <a:r>
              <a:rPr lang="pt-BR" sz="2000" dirty="0" smtClean="0"/>
              <a:t> </a:t>
            </a:r>
            <a:r>
              <a:rPr lang="pt-BR" sz="2000" b="1" dirty="0" smtClean="0"/>
              <a:t>cv2.COLOR_BGR2HSV</a:t>
            </a:r>
            <a:r>
              <a:rPr lang="pt-BR" sz="2000" dirty="0" smtClean="0"/>
              <a:t>.</a:t>
            </a:r>
            <a:endParaRPr lang="pt-BR" sz="2000" dirty="0"/>
          </a:p>
        </p:txBody>
      </p:sp>
      <p:cxnSp>
        <p:nvCxnSpPr>
          <p:cNvPr id="7" name="Conector de Seta Reta 6"/>
          <p:cNvCxnSpPr/>
          <p:nvPr/>
        </p:nvCxnSpPr>
        <p:spPr>
          <a:xfrm>
            <a:off x="1171720" y="1580851"/>
            <a:ext cx="32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270719" y="2735959"/>
            <a:ext cx="467209" cy="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31" y="3558326"/>
            <a:ext cx="7339666" cy="269732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8074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525F6B"/>
                </a:solidFill>
              </a:rPr>
              <a:t>Mudança de espaço de cor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424017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1" y="2667687"/>
            <a:ext cx="4256150" cy="1663877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65" y="1707499"/>
            <a:ext cx="5676582" cy="3584253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5001491" y="3283527"/>
            <a:ext cx="706582" cy="31865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25298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68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20974" y="2810373"/>
            <a:ext cx="3796232" cy="1118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68" cap="all">
                <a:solidFill>
                  <a:srgbClr val="FFFFFF"/>
                </a:solidFill>
                <a:latin typeface="Bosch Office Sans"/>
                <a:ea typeface="+mj-ea"/>
                <a:cs typeface="+mj-cs"/>
              </a:rPr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3150623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525F6B"/>
                </a:solidFill>
              </a:rPr>
              <a:t>Mudança de espaço de cor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465581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BGR      CINZA;</a:t>
            </a:r>
          </a:p>
          <a:p>
            <a:r>
              <a:rPr lang="pt-BR" dirty="0" smtClean="0"/>
              <a:t>Para os tons de cinza, utilizaremos a mesma função apenas modificando a </a:t>
            </a:r>
            <a:r>
              <a:rPr lang="pt-BR" b="1" dirty="0" err="1" smtClean="0"/>
              <a:t>flag</a:t>
            </a:r>
            <a:r>
              <a:rPr lang="pt-BR" dirty="0" smtClean="0"/>
              <a:t> que agora será </a:t>
            </a:r>
            <a:r>
              <a:rPr lang="pt-BR" b="1" dirty="0" smtClean="0"/>
              <a:t>cv2.COLOR_BGR2GRAY.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>
            <a:off x="1173748" y="1597071"/>
            <a:ext cx="338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44" y="2953529"/>
            <a:ext cx="4849831" cy="33353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3639177"/>
            <a:ext cx="4533852" cy="1645349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>
            <a:off x="5388695" y="4302525"/>
            <a:ext cx="706582" cy="31865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8074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Imagem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479436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000" dirty="0" smtClean="0"/>
              <a:t>Mouse: para a criação de imagens com funções do mouse, usamos o cv2.EVENT_(FUNÇÃO).</a:t>
            </a:r>
          </a:p>
          <a:p>
            <a:r>
              <a:rPr lang="pt-BR" sz="2000" dirty="0" smtClean="0"/>
              <a:t>Primeiramente criamos a função mouse call-back</a:t>
            </a:r>
            <a:r>
              <a:rPr lang="pt-BR" sz="2000" b="1" dirty="0" smtClean="0"/>
              <a:t> cv2.setMouseCallback( )</a:t>
            </a:r>
            <a:r>
              <a:rPr lang="pt-BR" sz="2000" dirty="0" smtClean="0"/>
              <a:t>, passamos como parâmetro o nome da janela onde o evento irá ocorrer, e a função que é executada quando um evento no mouse ocorre. Exemplo:</a:t>
            </a:r>
          </a:p>
          <a:p>
            <a:pPr lvl="1"/>
            <a:endParaRPr lang="pt-BR" sz="1777" dirty="0"/>
          </a:p>
          <a:p>
            <a:pPr marL="0" indent="0">
              <a:buNone/>
            </a:pPr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smtClean="0"/>
              <a:t>Eventos no mouse podem ser :</a:t>
            </a:r>
          </a:p>
          <a:p>
            <a:pPr lvl="1"/>
            <a:r>
              <a:rPr lang="pt-BR" sz="1800" b="1" dirty="0" smtClean="0"/>
              <a:t>RBUTTONDOWN/ LBUTTONDOWN/ MBUTTONDOWN </a:t>
            </a:r>
            <a:r>
              <a:rPr lang="pt-BR" sz="1800" dirty="0" smtClean="0"/>
              <a:t>– BOTÕES PARA BAIXO.</a:t>
            </a:r>
          </a:p>
          <a:p>
            <a:pPr lvl="1"/>
            <a:r>
              <a:rPr lang="pt-BR" sz="1800" b="1" dirty="0" smtClean="0"/>
              <a:t>RBUTTONDBLCLK/  LBUTTONDBLCLK/ MBUTTONDBLCLK </a:t>
            </a:r>
            <a:r>
              <a:rPr lang="pt-BR" sz="1800" dirty="0" smtClean="0"/>
              <a:t>– DOIS CLIQUES NOS BOTÕES.</a:t>
            </a:r>
          </a:p>
          <a:p>
            <a:pPr lvl="1"/>
            <a:r>
              <a:rPr lang="pt-BR" sz="1800" b="1" dirty="0" smtClean="0"/>
              <a:t>RBUTTONUP/ LBUTTONUP/ MBUTTONUP</a:t>
            </a:r>
            <a:r>
              <a:rPr lang="pt-BR" sz="1800" dirty="0" smtClean="0"/>
              <a:t> – BOTÕES PARA CIMA (APÓS SEREM PRESSIONADOS).</a:t>
            </a:r>
            <a:endParaRPr lang="pt-BR" sz="1800" dirty="0"/>
          </a:p>
          <a:p>
            <a:pPr lvl="1"/>
            <a:r>
              <a:rPr lang="pt-BR" sz="1800" b="1" dirty="0" smtClean="0"/>
              <a:t>FLAG_ALTKEY / FLAG_CTRLKEY/ FLAG_SHIFTKEY </a:t>
            </a:r>
          </a:p>
          <a:p>
            <a:pPr lvl="1"/>
            <a:r>
              <a:rPr lang="pt-BR" sz="1800" b="1" dirty="0" smtClean="0"/>
              <a:t>FLAG_LBUTTON/ FLAG_RBUTTON/ FLAG_ MBUTTON </a:t>
            </a:r>
            <a:r>
              <a:rPr lang="pt-BR" sz="1800" dirty="0" smtClean="0"/>
              <a:t>– BOTÕES PRESSIONADOS.</a:t>
            </a:r>
          </a:p>
          <a:p>
            <a:pPr lvl="1"/>
            <a:r>
              <a:rPr lang="pt-BR" sz="1800" b="1" dirty="0" smtClean="0"/>
              <a:t>MOUSEHWHEEL/ MOUSEWHEEL/ MOUSEMOVE </a:t>
            </a:r>
            <a:r>
              <a:rPr lang="pt-BR" sz="1800" dirty="0" smtClean="0"/>
              <a:t>-</a:t>
            </a:r>
            <a:r>
              <a:rPr lang="pt-BR" sz="1800" b="1" dirty="0" smtClean="0"/>
              <a:t> </a:t>
            </a:r>
            <a:r>
              <a:rPr lang="pt-BR" sz="1800" dirty="0" smtClean="0"/>
              <a:t>MOVIMENTO DO MOUSE E DO SCROLL.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00869"/>
            <a:ext cx="3655806" cy="1131404"/>
          </a:xfrm>
          <a:prstGeom prst="rect">
            <a:avLst/>
          </a:prstGeom>
          <a:ln>
            <a:noFill/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7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Imagem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Exemplo: Programa que ao clicar na tela é mudada a cor do plano de fundo: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66" y="1884157"/>
            <a:ext cx="4546466" cy="4441620"/>
          </a:xfrm>
          <a:prstGeom prst="rect">
            <a:avLst/>
          </a:prstGeom>
        </p:spPr>
      </p:pic>
      <p:pic>
        <p:nvPicPr>
          <p:cNvPr id="11" name="2019-09-20_15h17_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9127" y="2578029"/>
            <a:ext cx="3375794" cy="305387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525F6B"/>
                </a:solidFill>
              </a:rPr>
              <a:t>Exercício </a:t>
            </a:r>
            <a:r>
              <a:rPr lang="pt-BR" dirty="0" smtClean="0">
                <a:solidFill>
                  <a:srgbClr val="525F6B"/>
                </a:solidFill>
              </a:rPr>
              <a:t>7.3 – </a:t>
            </a:r>
            <a:r>
              <a:rPr lang="pt-BR" sz="2800" dirty="0" smtClean="0">
                <a:solidFill>
                  <a:srgbClr val="525F6B"/>
                </a:solidFill>
              </a:rPr>
              <a:t>Manipulando imagem com mouse</a:t>
            </a:r>
            <a:endParaRPr lang="pt-BR" sz="28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96419" y="245544"/>
            <a:ext cx="11615361" cy="432111"/>
          </a:xfrm>
        </p:spPr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54745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Crie uma imagem que ao movimentar o Scroll irá desenhar um círculo azul, ao realizar um Double click no lado esquerdo cria elipse verde, e ao pressionar ‘ESC’ sairá da imagem.</a:t>
            </a:r>
          </a:p>
          <a:p>
            <a:r>
              <a:rPr lang="pt-BR" b="1" dirty="0" smtClean="0"/>
              <a:t>Tempo estimado: 20 minutos  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b="3385"/>
          <a:stretch/>
        </p:blipFill>
        <p:spPr>
          <a:xfrm>
            <a:off x="5878756" y="2633098"/>
            <a:ext cx="3561020" cy="344046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171792" y="22637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OUTPUT</a:t>
            </a:r>
            <a:endParaRPr lang="pt-BR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</a:t>
            </a:r>
            <a:r>
              <a:rPr lang="pt-BR" dirty="0">
                <a:solidFill>
                  <a:srgbClr val="525F6B"/>
                </a:solidFill>
              </a:rPr>
              <a:t>Manipulando imagem com mouse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tretch/>
        </p:blipFill>
        <p:spPr>
          <a:xfrm>
            <a:off x="2466925" y="1390443"/>
            <a:ext cx="6441548" cy="463117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327564" y="1288473"/>
            <a:ext cx="6788727" cy="2133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27564" y="3408218"/>
            <a:ext cx="6788727" cy="13438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327564" y="4752109"/>
            <a:ext cx="6788727" cy="116378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3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Exercício 7.4 – Círculos RGB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Faça um programa que cria uma imagem com fundo preto;	</a:t>
            </a:r>
          </a:p>
          <a:p>
            <a:r>
              <a:rPr lang="pt-BR" dirty="0" smtClean="0"/>
              <a:t>Na imagem deve aparecer as palavras “</a:t>
            </a:r>
            <a:r>
              <a:rPr lang="pt-BR" dirty="0" err="1" smtClean="0"/>
              <a:t>red</a:t>
            </a:r>
            <a:r>
              <a:rPr lang="pt-BR" dirty="0" smtClean="0"/>
              <a:t>”, “blue”, “</a:t>
            </a:r>
            <a:r>
              <a:rPr lang="pt-BR" dirty="0" err="1" smtClean="0"/>
              <a:t>green</a:t>
            </a:r>
            <a:r>
              <a:rPr lang="pt-BR" dirty="0" smtClean="0"/>
              <a:t>”.</a:t>
            </a:r>
          </a:p>
          <a:p>
            <a:r>
              <a:rPr lang="pt-BR" dirty="0" smtClean="0"/>
              <a:t>Ao apertar as teclas ‘R’, ‘G’, e ‘B’ respectivamente os valores de cada cor aumentam em 10;</a:t>
            </a:r>
          </a:p>
          <a:p>
            <a:r>
              <a:rPr lang="pt-BR" dirty="0" smtClean="0"/>
              <a:t>Ao clicar com o botão esquerdo do mouse é feito um círculo com os valores de cor definidos;</a:t>
            </a:r>
          </a:p>
          <a:p>
            <a:r>
              <a:rPr lang="pt-BR" dirty="0" smtClean="0"/>
              <a:t>Ao apertar a tecla ‘X’ a imagem é fechada;</a:t>
            </a:r>
          </a:p>
          <a:p>
            <a:r>
              <a:rPr lang="pt-BR" b="1" dirty="0" smtClean="0"/>
              <a:t>Tempo estimado: </a:t>
            </a:r>
            <a:r>
              <a:rPr lang="pt-BR" dirty="0" smtClean="0"/>
              <a:t>40 minutos.</a:t>
            </a:r>
            <a:endParaRPr lang="pt-BR" b="1" dirty="0"/>
          </a:p>
        </p:txBody>
      </p:sp>
      <p:pic>
        <p:nvPicPr>
          <p:cNvPr id="11" name="2019-09-13_16h52_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62651" y="3592945"/>
            <a:ext cx="2720622" cy="289066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8520301" y="32236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OUTPUT</a:t>
            </a:r>
            <a:endParaRPr lang="pt-BR" b="1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</a:t>
            </a:r>
            <a:r>
              <a:rPr lang="pt-BR" dirty="0">
                <a:solidFill>
                  <a:srgbClr val="525F6B"/>
                </a:solidFill>
              </a:rPr>
              <a:t>Manipulando imagem com mouse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787" y="1188154"/>
            <a:ext cx="4327725" cy="517886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Vídeos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69573" y="6288831"/>
            <a:ext cx="548708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altLang="en-US" sz="2223" dirty="0"/>
              <a:t>Um </a:t>
            </a:r>
            <a:r>
              <a:rPr lang="en-US" altLang="en-US" sz="2223" dirty="0" err="1"/>
              <a:t>vídeo</a:t>
            </a:r>
            <a:r>
              <a:rPr lang="en-US" altLang="en-US" sz="2223" dirty="0"/>
              <a:t> é um </a:t>
            </a:r>
            <a:r>
              <a:rPr lang="en-US" altLang="en-US" sz="2223" dirty="0" err="1"/>
              <a:t>conjunto</a:t>
            </a:r>
            <a:r>
              <a:rPr lang="en-US" altLang="en-US" sz="2223" dirty="0"/>
              <a:t> de </a:t>
            </a:r>
            <a:r>
              <a:rPr lang="en-US" altLang="en-US" sz="2223" dirty="0" err="1"/>
              <a:t>imagens</a:t>
            </a:r>
            <a:r>
              <a:rPr lang="en-US" altLang="en-US" sz="2223" dirty="0"/>
              <a:t> </a:t>
            </a:r>
            <a:r>
              <a:rPr lang="en-US" altLang="en-US" sz="2223" dirty="0" err="1"/>
              <a:t>distribuídas</a:t>
            </a:r>
            <a:r>
              <a:rPr lang="en-US" altLang="en-US" sz="2223" dirty="0"/>
              <a:t> no tempo. </a:t>
            </a:r>
            <a:r>
              <a:rPr lang="en-US" altLang="en-US" sz="2223" dirty="0" err="1"/>
              <a:t>Cada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uma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dessas</a:t>
            </a:r>
            <a:r>
              <a:rPr lang="en-US" altLang="en-US" sz="2223" dirty="0"/>
              <a:t> </a:t>
            </a:r>
            <a:r>
              <a:rPr lang="en-US" altLang="en-US" sz="2223" dirty="0" err="1"/>
              <a:t>imagens</a:t>
            </a:r>
            <a:r>
              <a:rPr lang="en-US" altLang="en-US" sz="2223" dirty="0"/>
              <a:t> é </a:t>
            </a:r>
            <a:r>
              <a:rPr lang="en-US" altLang="en-US" sz="2223" dirty="0" err="1"/>
              <a:t>chamada</a:t>
            </a:r>
            <a:r>
              <a:rPr lang="en-US" altLang="en-US" sz="2223" dirty="0"/>
              <a:t> de </a:t>
            </a:r>
            <a:r>
              <a:rPr lang="en-US" altLang="en-US" sz="2223" b="1" dirty="0"/>
              <a:t>frame</a:t>
            </a:r>
            <a:r>
              <a:rPr lang="en-US" altLang="en-US" sz="2223" dirty="0"/>
              <a:t>.</a:t>
            </a:r>
          </a:p>
          <a:p>
            <a:r>
              <a:rPr lang="en-US" altLang="en-US" sz="2223" dirty="0"/>
              <a:t>Para </a:t>
            </a:r>
            <a:r>
              <a:rPr lang="en-US" altLang="en-US" sz="2223" dirty="0" err="1"/>
              <a:t>capturar</a:t>
            </a:r>
            <a:r>
              <a:rPr lang="en-US" altLang="en-US" sz="2223" dirty="0"/>
              <a:t> um </a:t>
            </a:r>
            <a:r>
              <a:rPr lang="en-US" altLang="en-US" sz="2223" dirty="0" err="1"/>
              <a:t>vídeo</a:t>
            </a:r>
            <a:r>
              <a:rPr lang="en-US" altLang="en-US" sz="2223" dirty="0"/>
              <a:t> live stream com </a:t>
            </a:r>
            <a:r>
              <a:rPr lang="en-US" altLang="en-US" sz="2223" dirty="0" err="1"/>
              <a:t>uma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câmera</a:t>
            </a:r>
            <a:r>
              <a:rPr lang="en-US" altLang="en-US" sz="2223" dirty="0"/>
              <a:t>, </a:t>
            </a:r>
            <a:r>
              <a:rPr lang="en-US" altLang="en-US" sz="2223" dirty="0" err="1"/>
              <a:t>OpenCV</a:t>
            </a:r>
            <a:r>
              <a:rPr lang="en-US" altLang="en-US" sz="2223" dirty="0"/>
              <a:t> </a:t>
            </a:r>
            <a:r>
              <a:rPr lang="en-US" altLang="en-US" sz="2223" dirty="0" err="1"/>
              <a:t>oferece</a:t>
            </a:r>
            <a:r>
              <a:rPr lang="en-US" altLang="en-US" sz="2223" dirty="0"/>
              <a:t> </a:t>
            </a:r>
            <a:r>
              <a:rPr lang="en-US" altLang="en-US" sz="2223" dirty="0" err="1"/>
              <a:t>uma</a:t>
            </a:r>
            <a:r>
              <a:rPr lang="en-US" altLang="en-US" sz="2223" dirty="0"/>
              <a:t> interface </a:t>
            </a:r>
            <a:r>
              <a:rPr lang="en-US" altLang="en-US" sz="2223" dirty="0" err="1"/>
              <a:t>bem</a:t>
            </a:r>
            <a:r>
              <a:rPr lang="en-US" altLang="en-US" sz="2223" dirty="0"/>
              <a:t> simples. Para </a:t>
            </a:r>
            <a:r>
              <a:rPr lang="en-US" altLang="en-US" sz="2223" dirty="0" err="1"/>
              <a:t>fazer</a:t>
            </a:r>
            <a:r>
              <a:rPr lang="en-US" altLang="en-US" sz="2223" dirty="0"/>
              <a:t> </a:t>
            </a:r>
            <a:r>
              <a:rPr lang="en-US" altLang="en-US" sz="2223" dirty="0" err="1"/>
              <a:t>isso</a:t>
            </a:r>
            <a:r>
              <a:rPr lang="en-US" altLang="en-US" sz="2223" dirty="0"/>
              <a:t>, </a:t>
            </a:r>
            <a:r>
              <a:rPr lang="en-US" altLang="en-US" sz="2223" dirty="0" err="1"/>
              <a:t>precisamos</a:t>
            </a:r>
            <a:r>
              <a:rPr lang="en-US" altLang="en-US" sz="2223" dirty="0"/>
              <a:t> </a:t>
            </a:r>
            <a:r>
              <a:rPr lang="en-US" altLang="en-US" sz="2223" dirty="0" err="1"/>
              <a:t>criar</a:t>
            </a:r>
            <a:r>
              <a:rPr lang="en-US" altLang="en-US" sz="2223" dirty="0"/>
              <a:t> um </a:t>
            </a:r>
            <a:r>
              <a:rPr lang="en-US" altLang="en-US" sz="2223" dirty="0" err="1"/>
              <a:t>objeto</a:t>
            </a:r>
            <a:r>
              <a:rPr lang="en-US" altLang="en-US" sz="2223" dirty="0"/>
              <a:t> do </a:t>
            </a:r>
            <a:r>
              <a:rPr lang="en-US" altLang="en-US" sz="2223" dirty="0" err="1"/>
              <a:t>tipo</a:t>
            </a:r>
            <a:r>
              <a:rPr lang="en-US" altLang="en-US" sz="2223" dirty="0"/>
              <a:t> </a:t>
            </a:r>
            <a:r>
              <a:rPr lang="en-US" altLang="en-US" sz="2223" b="1" dirty="0" err="1"/>
              <a:t>VideoCapture</a:t>
            </a:r>
            <a:r>
              <a:rPr lang="en-US" altLang="en-US" sz="2223" b="1" dirty="0"/>
              <a:t>()</a:t>
            </a:r>
            <a:r>
              <a:rPr lang="en-US" altLang="en-US" sz="2223" dirty="0"/>
              <a:t>. O </a:t>
            </a:r>
            <a:r>
              <a:rPr lang="en-US" altLang="en-US" sz="2223" dirty="0" err="1"/>
              <a:t>argumento</a:t>
            </a:r>
            <a:r>
              <a:rPr lang="en-US" altLang="en-US" sz="2223" dirty="0"/>
              <a:t> </a:t>
            </a:r>
            <a:r>
              <a:rPr lang="en-US" altLang="en-US" sz="2223" dirty="0" err="1"/>
              <a:t>pode</a:t>
            </a:r>
            <a:r>
              <a:rPr lang="en-US" altLang="en-US" sz="2223" dirty="0"/>
              <a:t> </a:t>
            </a:r>
            <a:r>
              <a:rPr lang="en-US" altLang="en-US" sz="2223" dirty="0" err="1"/>
              <a:t>ser</a:t>
            </a:r>
            <a:r>
              <a:rPr lang="en-US" altLang="en-US" sz="2223" dirty="0"/>
              <a:t> o </a:t>
            </a:r>
            <a:r>
              <a:rPr lang="en-US" altLang="en-US" sz="2223" dirty="0" err="1"/>
              <a:t>índice</a:t>
            </a:r>
            <a:r>
              <a:rPr lang="en-US" altLang="en-US" sz="2223" dirty="0"/>
              <a:t> da </a:t>
            </a:r>
            <a:r>
              <a:rPr lang="en-US" altLang="en-US" sz="2223" dirty="0" err="1"/>
              <a:t>câmera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ou</a:t>
            </a:r>
            <a:r>
              <a:rPr lang="en-US" altLang="en-US" sz="2223" dirty="0"/>
              <a:t> o </a:t>
            </a:r>
            <a:r>
              <a:rPr lang="en-US" altLang="en-US" sz="2223" dirty="0" err="1"/>
              <a:t>nome</a:t>
            </a:r>
            <a:r>
              <a:rPr lang="en-US" altLang="en-US" sz="2223" dirty="0"/>
              <a:t> do </a:t>
            </a:r>
            <a:r>
              <a:rPr lang="en-US" altLang="en-US" sz="2223" dirty="0" err="1"/>
              <a:t>arquivo</a:t>
            </a:r>
            <a:r>
              <a:rPr lang="en-US" altLang="en-US" sz="2223" dirty="0"/>
              <a:t> de </a:t>
            </a:r>
            <a:r>
              <a:rPr lang="en-US" altLang="en-US" sz="2223" dirty="0" err="1"/>
              <a:t>vídeo</a:t>
            </a:r>
            <a:r>
              <a:rPr lang="en-US" altLang="en-US" sz="2223" dirty="0"/>
              <a:t>. </a:t>
            </a:r>
          </a:p>
          <a:p>
            <a:r>
              <a:rPr lang="en-US" altLang="en-US" sz="2223" dirty="0" err="1"/>
              <a:t>Índice</a:t>
            </a:r>
            <a:r>
              <a:rPr lang="en-US" altLang="en-US" sz="2223" dirty="0"/>
              <a:t> da </a:t>
            </a:r>
            <a:r>
              <a:rPr lang="en-US" altLang="en-US" sz="2223" dirty="0" err="1"/>
              <a:t>câmera</a:t>
            </a:r>
            <a:r>
              <a:rPr lang="en-US" altLang="en-US" sz="2223" dirty="0"/>
              <a:t> é </a:t>
            </a:r>
            <a:r>
              <a:rPr lang="en-US" altLang="en-US" sz="2223" dirty="0" err="1"/>
              <a:t>apenas</a:t>
            </a:r>
            <a:r>
              <a:rPr lang="en-US" altLang="en-US" sz="2223" dirty="0"/>
              <a:t> um </a:t>
            </a:r>
            <a:r>
              <a:rPr lang="en-US" altLang="en-US" sz="2223" dirty="0" err="1"/>
              <a:t>número</a:t>
            </a:r>
            <a:r>
              <a:rPr lang="en-US" altLang="en-US" sz="2223" dirty="0"/>
              <a:t> que </a:t>
            </a:r>
            <a:r>
              <a:rPr lang="en-US" altLang="en-US" sz="2223" dirty="0" err="1"/>
              <a:t>especifica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qual</a:t>
            </a:r>
            <a:r>
              <a:rPr lang="en-US" altLang="en-US" sz="2223" dirty="0"/>
              <a:t> </a:t>
            </a:r>
            <a:r>
              <a:rPr lang="en-US" altLang="en-US" sz="2223" dirty="0" err="1"/>
              <a:t>câmera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usar</a:t>
            </a:r>
            <a:r>
              <a:rPr lang="en-US" altLang="en-US" sz="2223" dirty="0"/>
              <a:t>, </a:t>
            </a:r>
            <a:r>
              <a:rPr lang="en-US" altLang="en-US" sz="2223" dirty="0" err="1"/>
              <a:t>sendo</a:t>
            </a:r>
            <a:r>
              <a:rPr lang="en-US" altLang="en-US" sz="2223" dirty="0"/>
              <a:t> o </a:t>
            </a:r>
            <a:r>
              <a:rPr lang="en-US" altLang="en-US" sz="2223" b="1" dirty="0"/>
              <a:t>default zero 0</a:t>
            </a:r>
            <a:r>
              <a:rPr lang="en-US" altLang="en-US" sz="2223" dirty="0"/>
              <a:t>.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9573" y="85945"/>
            <a:ext cx="0" cy="166865"/>
          </a:xfrm>
          <a:prstGeom prst="rect">
            <a:avLst/>
          </a:prstGeom>
          <a:solidFill>
            <a:srgbClr val="77EE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1626" tIns="50813" rIns="-190489" bIns="-19048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001"/>
          </a:p>
        </p:txBody>
      </p:sp>
      <p:pic>
        <p:nvPicPr>
          <p:cNvPr id="4108" name="Picture 12" descr="Resultado de imagem para live stre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84" y="3953902"/>
            <a:ext cx="5087186" cy="21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1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Vídeos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54745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altLang="en-US" sz="2000" dirty="0" smtClean="0"/>
              <a:t>Agora </a:t>
            </a:r>
            <a:r>
              <a:rPr lang="en-US" altLang="en-US" sz="2000" dirty="0"/>
              <a:t>que </a:t>
            </a:r>
            <a:r>
              <a:rPr lang="en-US" altLang="en-US" sz="2000" dirty="0" err="1"/>
              <a:t>já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criamos</a:t>
            </a:r>
            <a:r>
              <a:rPr lang="en-US" altLang="en-US" sz="2000" dirty="0"/>
              <a:t> um </a:t>
            </a:r>
            <a:r>
              <a:rPr lang="en-US" altLang="en-US" sz="2000" dirty="0" err="1"/>
              <a:t>objeto</a:t>
            </a:r>
            <a:r>
              <a:rPr lang="en-US" altLang="en-US" sz="2000" dirty="0"/>
              <a:t> do </a:t>
            </a:r>
            <a:r>
              <a:rPr lang="en-US" altLang="en-US" sz="2000" dirty="0" err="1"/>
              <a:t>tipo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VideoCapture</a:t>
            </a:r>
            <a:r>
              <a:rPr lang="en-US" altLang="en-US" sz="2000" b="1" dirty="0"/>
              <a:t>()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podemos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chamar</a:t>
            </a:r>
            <a:r>
              <a:rPr lang="en-US" altLang="en-US" sz="2000" dirty="0"/>
              <a:t> a </a:t>
            </a:r>
            <a:r>
              <a:rPr lang="en-US" altLang="en-US" sz="2000" dirty="0" err="1"/>
              <a:t>função</a:t>
            </a:r>
            <a:r>
              <a:rPr lang="en-US" altLang="en-US" sz="2000" dirty="0"/>
              <a:t> </a:t>
            </a:r>
            <a:r>
              <a:rPr lang="en-US" altLang="en-US" sz="2000" b="1" dirty="0"/>
              <a:t>read()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Usamos</a:t>
            </a:r>
            <a:r>
              <a:rPr lang="en-US" altLang="en-US" sz="2000" dirty="0"/>
              <a:t> com o </a:t>
            </a:r>
            <a:r>
              <a:rPr lang="en-US" altLang="en-US" sz="2000" dirty="0" err="1"/>
              <a:t>nome</a:t>
            </a:r>
            <a:r>
              <a:rPr lang="en-US" altLang="en-US" sz="2000" dirty="0"/>
              <a:t> da </a:t>
            </a:r>
            <a:r>
              <a:rPr lang="en-US" altLang="en-US" sz="2000" dirty="0" err="1"/>
              <a:t>variável</a:t>
            </a:r>
            <a:r>
              <a:rPr lang="en-US" altLang="en-US" sz="2000" dirty="0"/>
              <a:t> que </a:t>
            </a:r>
            <a:r>
              <a:rPr lang="en-US" altLang="en-US" sz="2000" dirty="0" err="1"/>
              <a:t>recebeu</a:t>
            </a:r>
            <a:r>
              <a:rPr lang="en-US" altLang="en-US" sz="2000" dirty="0"/>
              <a:t> o </a:t>
            </a:r>
            <a:r>
              <a:rPr lang="en-US" altLang="en-US" sz="2000" dirty="0" err="1"/>
              <a:t>objeto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assim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temos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cap.read</a:t>
            </a:r>
            <a:r>
              <a:rPr lang="en-US" altLang="en-US" sz="2000" b="1" dirty="0"/>
              <a:t>()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Esta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função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retorna</a:t>
            </a:r>
            <a:r>
              <a:rPr lang="en-US" altLang="en-US" sz="2000" dirty="0"/>
              <a:t> um </a:t>
            </a:r>
            <a:r>
              <a:rPr lang="en-US" altLang="en-US" sz="2000" dirty="0" err="1"/>
              <a:t>booleano</a:t>
            </a:r>
            <a:r>
              <a:rPr lang="en-US" altLang="en-US" sz="2000" dirty="0"/>
              <a:t> (True/False) e o frame. </a:t>
            </a:r>
            <a:r>
              <a:rPr lang="en-US" altLang="en-US" sz="2000" dirty="0" err="1"/>
              <a:t>Caso</a:t>
            </a:r>
            <a:r>
              <a:rPr lang="en-US" altLang="en-US" sz="2000" dirty="0"/>
              <a:t> o frame </a:t>
            </a:r>
            <a:r>
              <a:rPr lang="en-US" altLang="en-US" sz="2000" dirty="0" err="1"/>
              <a:t>tenha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sido</a:t>
            </a:r>
            <a:r>
              <a:rPr lang="en-US" altLang="en-US" sz="2000" dirty="0"/>
              <a:t> lido </a:t>
            </a:r>
            <a:r>
              <a:rPr lang="en-US" altLang="en-US" sz="2000" dirty="0" err="1"/>
              <a:t>corretamente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retornará</a:t>
            </a:r>
            <a:r>
              <a:rPr lang="en-US" altLang="en-US" sz="2000" dirty="0"/>
              <a:t> True. </a:t>
            </a:r>
            <a:br>
              <a:rPr lang="en-US" altLang="en-US" sz="2000" dirty="0"/>
            </a:br>
            <a:r>
              <a:rPr lang="en-US" altLang="en-US" sz="2000" dirty="0"/>
              <a:t>Como o valor é True </a:t>
            </a:r>
            <a:r>
              <a:rPr lang="en-US" altLang="en-US" sz="2000" dirty="0" err="1"/>
              <a:t>sempre</a:t>
            </a:r>
            <a:r>
              <a:rPr lang="en-US" altLang="en-US" sz="2000" dirty="0"/>
              <a:t> que </a:t>
            </a:r>
            <a:r>
              <a:rPr lang="en-US" altLang="en-US" sz="2000" dirty="0" err="1"/>
              <a:t>há</a:t>
            </a:r>
            <a:r>
              <a:rPr lang="en-US" altLang="en-US" sz="2000" dirty="0"/>
              <a:t> um frame, </a:t>
            </a:r>
            <a:r>
              <a:rPr lang="en-US" altLang="en-US" sz="2000" dirty="0" err="1"/>
              <a:t>podemos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checar</a:t>
            </a:r>
            <a:r>
              <a:rPr lang="en-US" altLang="en-US" sz="2000" dirty="0"/>
              <a:t> se o </a:t>
            </a:r>
            <a:r>
              <a:rPr lang="en-US" altLang="en-US" sz="2000" dirty="0" err="1"/>
              <a:t>vídeo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chegou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fim</a:t>
            </a:r>
            <a:r>
              <a:rPr lang="en-US" altLang="en-US" sz="2000" dirty="0"/>
              <a:t> de </a:t>
            </a:r>
            <a:r>
              <a:rPr lang="en-US" altLang="en-US" sz="2000" dirty="0" err="1"/>
              <a:t>acordo</a:t>
            </a:r>
            <a:r>
              <a:rPr lang="en-US" altLang="en-US" sz="2000" dirty="0"/>
              <a:t> com o valor </a:t>
            </a:r>
            <a:r>
              <a:rPr lang="en-US" altLang="en-US" sz="2000" dirty="0" err="1"/>
              <a:t>retornado</a:t>
            </a:r>
            <a:r>
              <a:rPr lang="en-US" altLang="en-US" sz="2000" dirty="0"/>
              <a:t> (um loop while, </a:t>
            </a:r>
            <a:r>
              <a:rPr lang="en-US" altLang="en-US" sz="2000" dirty="0" err="1"/>
              <a:t>por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exemplo</a:t>
            </a:r>
            <a:r>
              <a:rPr lang="en-US" altLang="en-US" sz="2000" dirty="0"/>
              <a:t>). Para </a:t>
            </a:r>
            <a:r>
              <a:rPr lang="en-US" altLang="en-US" sz="2000" dirty="0" err="1"/>
              <a:t>visualizar</a:t>
            </a:r>
            <a:r>
              <a:rPr lang="en-US" altLang="en-US" sz="2000" dirty="0"/>
              <a:t> o </a:t>
            </a:r>
            <a:r>
              <a:rPr lang="en-US" altLang="en-US" sz="2000" dirty="0" err="1"/>
              <a:t>vídeo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também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utilizamos</a:t>
            </a:r>
            <a:r>
              <a:rPr lang="en-US" altLang="en-US" sz="2000" dirty="0"/>
              <a:t> </a:t>
            </a:r>
            <a:r>
              <a:rPr lang="en-US" altLang="en-US" sz="2000" b="1" dirty="0"/>
              <a:t>cv2.imshow()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Ao</a:t>
            </a:r>
            <a:r>
              <a:rPr lang="en-US" altLang="en-US" sz="2000" dirty="0"/>
              <a:t> final </a:t>
            </a:r>
            <a:r>
              <a:rPr lang="en-US" altLang="en-US" sz="2000" dirty="0" err="1"/>
              <a:t>devemos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soltar</a:t>
            </a:r>
            <a:r>
              <a:rPr lang="en-US" altLang="en-US" sz="2000" dirty="0"/>
              <a:t> a </a:t>
            </a:r>
            <a:r>
              <a:rPr lang="en-US" altLang="en-US" sz="2000" dirty="0" err="1"/>
              <a:t>captura</a:t>
            </a:r>
            <a:r>
              <a:rPr lang="en-US" altLang="en-US" sz="2000" dirty="0"/>
              <a:t> com </a:t>
            </a:r>
            <a:r>
              <a:rPr lang="en-US" altLang="en-US" sz="2000" b="1" dirty="0" err="1"/>
              <a:t>cap.release</a:t>
            </a:r>
            <a:r>
              <a:rPr lang="en-US" altLang="en-US" sz="2000" b="1" dirty="0"/>
              <a:t>()</a:t>
            </a:r>
            <a:r>
              <a:rPr lang="en-US" altLang="en-US" sz="2000" dirty="0"/>
              <a:t> e </a:t>
            </a:r>
            <a:r>
              <a:rPr lang="en-US" altLang="en-US" sz="2000" dirty="0" err="1"/>
              <a:t>fechar</a:t>
            </a:r>
            <a:r>
              <a:rPr lang="en-US" altLang="en-US" sz="2000" dirty="0"/>
              <a:t> as </a:t>
            </a:r>
            <a:r>
              <a:rPr lang="en-US" altLang="en-US" sz="2000" dirty="0" err="1"/>
              <a:t>janelas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abertas</a:t>
            </a:r>
            <a:r>
              <a:rPr lang="en-US" altLang="en-US" sz="2000" dirty="0" smtClean="0"/>
              <a:t>.</a:t>
            </a:r>
            <a:endParaRPr lang="en-US" altLang="en-US" sz="2000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9573" y="85945"/>
            <a:ext cx="0" cy="166865"/>
          </a:xfrm>
          <a:prstGeom prst="rect">
            <a:avLst/>
          </a:prstGeom>
          <a:solidFill>
            <a:srgbClr val="77EE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1626" tIns="50813" rIns="-190489" bIns="-19048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001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77" y="3556000"/>
            <a:ext cx="3185861" cy="260860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52810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52810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8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Vídeos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54745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sz="2400" dirty="0" err="1"/>
              <a:t>Algumas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vezes</a:t>
            </a:r>
            <a:r>
              <a:rPr lang="en-US" altLang="en-US" sz="2400" dirty="0"/>
              <a:t>, cap </a:t>
            </a:r>
            <a:r>
              <a:rPr lang="en-US" altLang="en-US" sz="2400" dirty="0" err="1"/>
              <a:t>pode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não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inicializar</a:t>
            </a:r>
            <a:r>
              <a:rPr lang="en-US" altLang="en-US" sz="2400" dirty="0"/>
              <a:t> a </a:t>
            </a:r>
            <a:r>
              <a:rPr lang="en-US" altLang="en-US" sz="2400" dirty="0" err="1"/>
              <a:t>captura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Nesse</a:t>
            </a:r>
            <a:r>
              <a:rPr lang="en-US" altLang="en-US" sz="2400" dirty="0"/>
              <a:t> </a:t>
            </a:r>
            <a:r>
              <a:rPr lang="en-US" altLang="en-US" sz="2400" dirty="0" err="1" smtClean="0"/>
              <a:t>caso</a:t>
            </a:r>
            <a:r>
              <a:rPr lang="en-US" altLang="en-US" sz="2400" dirty="0" smtClean="0"/>
              <a:t>, </a:t>
            </a:r>
            <a:r>
              <a:rPr lang="en-US" altLang="en-US" sz="2400" dirty="0"/>
              <a:t>o </a:t>
            </a:r>
            <a:r>
              <a:rPr lang="en-US" altLang="en-US" sz="2400" dirty="0" err="1"/>
              <a:t>código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retornará</a:t>
            </a:r>
            <a:r>
              <a:rPr lang="en-US" altLang="en-US" sz="2400" dirty="0"/>
              <a:t> um </a:t>
            </a:r>
            <a:r>
              <a:rPr lang="en-US" altLang="en-US" sz="2400" dirty="0" err="1"/>
              <a:t>erro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Podemos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checar</a:t>
            </a:r>
            <a:r>
              <a:rPr lang="en-US" altLang="en-US" sz="2400" dirty="0"/>
              <a:t> se a </a:t>
            </a:r>
            <a:r>
              <a:rPr lang="en-US" altLang="en-US" sz="2400" dirty="0" err="1"/>
              <a:t>captura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foi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inicializada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ou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não</a:t>
            </a:r>
            <a:r>
              <a:rPr lang="en-US" altLang="en-US" sz="2400" dirty="0"/>
              <a:t> com </a:t>
            </a:r>
            <a:r>
              <a:rPr lang="en-US" altLang="en-US" sz="2400" b="1" dirty="0" err="1"/>
              <a:t>cap.isOpened</a:t>
            </a:r>
            <a:r>
              <a:rPr lang="en-US" altLang="en-US" sz="2400" b="1" dirty="0"/>
              <a:t>()</a:t>
            </a:r>
            <a:r>
              <a:rPr lang="en-US" altLang="en-US" sz="2400" dirty="0"/>
              <a:t>. Se </a:t>
            </a:r>
            <a:r>
              <a:rPr lang="en-US" altLang="en-US" sz="2400" dirty="0" err="1"/>
              <a:t>retornar</a:t>
            </a:r>
            <a:r>
              <a:rPr lang="en-US" altLang="en-US" sz="2400" dirty="0"/>
              <a:t> True é </a:t>
            </a:r>
            <a:r>
              <a:rPr lang="en-US" altLang="en-US" sz="2400" dirty="0" err="1"/>
              <a:t>porque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foi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inicializada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Caso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contrário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usamos</a:t>
            </a:r>
            <a:r>
              <a:rPr lang="en-US" altLang="en-US" sz="2400" dirty="0"/>
              <a:t> </a:t>
            </a:r>
            <a:r>
              <a:rPr lang="en-US" altLang="en-US" sz="2400" b="1" dirty="0" err="1"/>
              <a:t>cap.open</a:t>
            </a:r>
            <a:r>
              <a:rPr lang="en-US" altLang="en-US" sz="2400" b="1" dirty="0"/>
              <a:t>()</a:t>
            </a:r>
            <a:r>
              <a:rPr lang="en-US" altLang="en-US" sz="2400" dirty="0"/>
              <a:t>. </a:t>
            </a:r>
            <a:br>
              <a:rPr lang="en-US" altLang="en-US" sz="2400" dirty="0"/>
            </a:br>
            <a:r>
              <a:rPr lang="en-US" altLang="en-US" sz="2400" dirty="0"/>
              <a:t>No </a:t>
            </a:r>
            <a:r>
              <a:rPr lang="en-US" altLang="en-US" sz="2400" dirty="0" err="1"/>
              <a:t>exemplo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abaixo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vamos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ler</a:t>
            </a:r>
            <a:r>
              <a:rPr lang="en-US" altLang="en-US" sz="2400" dirty="0"/>
              <a:t> um </a:t>
            </a:r>
            <a:r>
              <a:rPr lang="en-US" altLang="en-US" sz="2400" dirty="0" err="1"/>
              <a:t>vídeo</a:t>
            </a:r>
            <a:r>
              <a:rPr lang="en-US" altLang="en-US" sz="2400" dirty="0"/>
              <a:t> salvo no </a:t>
            </a:r>
            <a:r>
              <a:rPr lang="en-US" altLang="en-US" sz="2400" dirty="0" err="1"/>
              <a:t>computador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Ao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apertar</a:t>
            </a:r>
            <a:r>
              <a:rPr lang="en-US" altLang="en-US" sz="2400" dirty="0"/>
              <a:t> a </a:t>
            </a:r>
            <a:r>
              <a:rPr lang="en-US" altLang="en-US" sz="2400" dirty="0" err="1"/>
              <a:t>tecla</a:t>
            </a:r>
            <a:r>
              <a:rPr lang="en-US" altLang="en-US" sz="2400" dirty="0"/>
              <a:t> "q", a </a:t>
            </a:r>
            <a:r>
              <a:rPr lang="en-US" altLang="en-US" sz="2400" dirty="0" err="1"/>
              <a:t>janela</a:t>
            </a:r>
            <a:r>
              <a:rPr lang="en-US" altLang="en-US" sz="2400" dirty="0"/>
              <a:t> se </a:t>
            </a:r>
            <a:r>
              <a:rPr lang="en-US" altLang="en-US" sz="2400" dirty="0" err="1"/>
              <a:t>fechará</a:t>
            </a:r>
            <a:r>
              <a:rPr lang="en-US" altLang="en-US" sz="2400" dirty="0"/>
              <a:t>.</a:t>
            </a:r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9573" y="85945"/>
            <a:ext cx="0" cy="166865"/>
          </a:xfrm>
          <a:prstGeom prst="rect">
            <a:avLst/>
          </a:prstGeom>
          <a:solidFill>
            <a:srgbClr val="77EE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1626" tIns="50813" rIns="-190489" bIns="-19048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001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2123" t="29171" r="68341" b="48286"/>
          <a:stretch/>
        </p:blipFill>
        <p:spPr>
          <a:xfrm>
            <a:off x="5501932" y="3165051"/>
            <a:ext cx="6003276" cy="257732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6223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622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35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Introdução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88271" y="285824"/>
            <a:ext cx="11614987" cy="236809"/>
          </a:xfrm>
        </p:spPr>
        <p:txBody>
          <a:bodyPr>
            <a:noAutofit/>
          </a:bodyPr>
          <a:lstStyle/>
          <a:p>
            <a:r>
              <a:rPr lang="pt-BR" sz="3200" dirty="0" err="1" smtClean="0"/>
              <a:t>OpenCV</a:t>
            </a:r>
            <a:endParaRPr lang="pt-BR" sz="32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88138" y="1440371"/>
            <a:ext cx="11612198" cy="2516143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23" b="1" dirty="0" err="1"/>
              <a:t>OpenCV</a:t>
            </a:r>
            <a:r>
              <a:rPr lang="pt-BR" sz="2223" dirty="0"/>
              <a:t> é uma biblioteca de código aberto que inclui centenas de algoritmos de visão computacional. </a:t>
            </a:r>
          </a:p>
          <a:p>
            <a:r>
              <a:rPr lang="pt-BR" sz="2223" dirty="0"/>
              <a:t>Possui suporte para diversas linguagens de programação como C++, Java e Python. No caso do </a:t>
            </a:r>
            <a:r>
              <a:rPr lang="pt-BR" sz="2223" dirty="0" err="1"/>
              <a:t>OpenCV</a:t>
            </a:r>
            <a:r>
              <a:rPr lang="pt-BR" sz="2223" dirty="0"/>
              <a:t> Python, a biblioteca usa o </a:t>
            </a:r>
            <a:r>
              <a:rPr lang="pt-BR" sz="2223" b="1" dirty="0" err="1"/>
              <a:t>Numpy</a:t>
            </a:r>
            <a:r>
              <a:rPr lang="pt-BR" sz="2223" dirty="0"/>
              <a:t>, e converte todas as estruturas de </a:t>
            </a:r>
            <a:r>
              <a:rPr lang="pt-BR" sz="2223" b="1" dirty="0"/>
              <a:t>vetores (</a:t>
            </a:r>
            <a:r>
              <a:rPr lang="pt-BR" sz="2223" b="1" dirty="0" err="1"/>
              <a:t>arrays</a:t>
            </a:r>
            <a:r>
              <a:rPr lang="pt-BR" sz="2223" b="1" dirty="0"/>
              <a:t>) </a:t>
            </a:r>
            <a:r>
              <a:rPr lang="pt-BR" sz="2223" dirty="0"/>
              <a:t>em </a:t>
            </a:r>
            <a:r>
              <a:rPr lang="pt-BR" sz="2223" b="1" dirty="0" err="1"/>
              <a:t>Numpy</a:t>
            </a:r>
            <a:r>
              <a:rPr lang="pt-BR" sz="2223" b="1" dirty="0"/>
              <a:t> </a:t>
            </a:r>
            <a:r>
              <a:rPr lang="pt-BR" sz="2223" b="1" dirty="0" err="1"/>
              <a:t>arrays</a:t>
            </a:r>
            <a:r>
              <a:rPr lang="pt-BR" sz="2223" dirty="0"/>
              <a:t>. Isso facilita sua integração com outras bibliotecas como, por exemplo, </a:t>
            </a:r>
            <a:r>
              <a:rPr lang="pt-BR" sz="2223" dirty="0" err="1"/>
              <a:t>Matplotlib</a:t>
            </a:r>
            <a:r>
              <a:rPr lang="pt-BR" sz="2223" dirty="0"/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1" y="4307533"/>
            <a:ext cx="4316494" cy="15971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513" y="4544996"/>
            <a:ext cx="3988045" cy="112217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0975" y="308562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73" y="308562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2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Vídeos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82454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288271" y="1187468"/>
            <a:ext cx="11614987" cy="4633192"/>
          </a:xfrm>
        </p:spPr>
        <p:txBody>
          <a:bodyPr>
            <a:normAutofit/>
          </a:bodyPr>
          <a:lstStyle/>
          <a:p>
            <a:r>
              <a:rPr lang="en-US" altLang="en-US" sz="2000" dirty="0" err="1"/>
              <a:t>Após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capturar</a:t>
            </a:r>
            <a:r>
              <a:rPr lang="en-US" altLang="en-US" sz="2000" dirty="0"/>
              <a:t> e </a:t>
            </a:r>
            <a:r>
              <a:rPr lang="en-US" altLang="en-US" sz="2000" dirty="0" err="1"/>
              <a:t>fazer</a:t>
            </a:r>
            <a:r>
              <a:rPr lang="en-US" altLang="en-US" sz="2000" dirty="0"/>
              <a:t> a </a:t>
            </a:r>
            <a:r>
              <a:rPr lang="en-US" altLang="en-US" sz="2000" dirty="0" err="1"/>
              <a:t>leitura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 frame do </a:t>
            </a:r>
            <a:r>
              <a:rPr lang="en-US" altLang="en-US" sz="2000" dirty="0" err="1"/>
              <a:t>vídeo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podemos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também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salvá</a:t>
            </a:r>
            <a:r>
              <a:rPr lang="en-US" altLang="en-US" sz="2000" dirty="0"/>
              <a:t>-lo. </a:t>
            </a:r>
            <a:r>
              <a:rPr lang="en-US" altLang="en-US" sz="2000" dirty="0" err="1"/>
              <a:t>Diferente</a:t>
            </a:r>
            <a:r>
              <a:rPr lang="en-US" altLang="en-US" sz="2000" dirty="0"/>
              <a:t> do que </a:t>
            </a:r>
            <a:r>
              <a:rPr lang="en-US" altLang="en-US" sz="2000" dirty="0" err="1"/>
              <a:t>ocorre</a:t>
            </a:r>
            <a:r>
              <a:rPr lang="en-US" altLang="en-US" sz="2000" dirty="0"/>
              <a:t> com </a:t>
            </a:r>
            <a:r>
              <a:rPr lang="en-US" altLang="en-US" sz="2000" dirty="0" err="1"/>
              <a:t>imagens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aqui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precisamos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criar</a:t>
            </a:r>
            <a:r>
              <a:rPr lang="en-US" altLang="en-US" sz="2000" dirty="0"/>
              <a:t> um </a:t>
            </a:r>
            <a:r>
              <a:rPr lang="en-US" altLang="en-US" sz="2000" dirty="0" err="1"/>
              <a:t>objeto</a:t>
            </a:r>
            <a:r>
              <a:rPr lang="en-US" altLang="en-US" sz="2000" dirty="0"/>
              <a:t> do </a:t>
            </a:r>
            <a:r>
              <a:rPr lang="en-US" altLang="en-US" sz="2000" dirty="0" err="1"/>
              <a:t>tipo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VideoWriter</a:t>
            </a:r>
            <a:r>
              <a:rPr lang="en-US" altLang="en-US" sz="2000" b="1" dirty="0"/>
              <a:t>()</a:t>
            </a:r>
            <a:r>
              <a:rPr lang="en-US" altLang="en-US" sz="2000" dirty="0"/>
              <a:t>. O </a:t>
            </a:r>
            <a:r>
              <a:rPr lang="en-US" altLang="en-US" sz="2000" dirty="0" err="1"/>
              <a:t>objeto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recebe</a:t>
            </a:r>
            <a:r>
              <a:rPr lang="en-US" altLang="en-US" sz="2000" dirty="0"/>
              <a:t> o </a:t>
            </a:r>
            <a:r>
              <a:rPr lang="en-US" altLang="en-US" sz="2000" dirty="0" err="1"/>
              <a:t>nome</a:t>
            </a:r>
            <a:r>
              <a:rPr lang="en-US" altLang="en-US" sz="2000" dirty="0"/>
              <a:t> do </a:t>
            </a:r>
            <a:r>
              <a:rPr lang="en-US" altLang="en-US" sz="2000" dirty="0" err="1"/>
              <a:t>arquivo</a:t>
            </a:r>
            <a:r>
              <a:rPr lang="en-US" altLang="en-US" sz="2000" dirty="0"/>
              <a:t>, o </a:t>
            </a:r>
            <a:r>
              <a:rPr lang="en-US" altLang="en-US" sz="2000" dirty="0" err="1"/>
              <a:t>código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FourCC</a:t>
            </a:r>
            <a:r>
              <a:rPr lang="en-US" altLang="en-US" sz="2000" dirty="0"/>
              <a:t>, o </a:t>
            </a:r>
            <a:r>
              <a:rPr lang="en-US" altLang="en-US" sz="2000" dirty="0" err="1"/>
              <a:t>número</a:t>
            </a:r>
            <a:r>
              <a:rPr lang="en-US" altLang="en-US" sz="2000" dirty="0"/>
              <a:t> de frames </a:t>
            </a:r>
            <a:r>
              <a:rPr lang="en-US" altLang="en-US" sz="2000" dirty="0" err="1"/>
              <a:t>por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segundo</a:t>
            </a:r>
            <a:r>
              <a:rPr lang="en-US" altLang="en-US" sz="2000" dirty="0"/>
              <a:t> (fps) e o </a:t>
            </a:r>
            <a:r>
              <a:rPr lang="en-US" altLang="en-US" sz="2000" dirty="0" err="1"/>
              <a:t>tamanho</a:t>
            </a:r>
            <a:r>
              <a:rPr lang="en-US" altLang="en-US" sz="2000" dirty="0"/>
              <a:t> dos </a:t>
            </a:r>
            <a:r>
              <a:rPr lang="en-US" altLang="en-US" sz="2000" dirty="0" smtClean="0"/>
              <a:t>frames. </a:t>
            </a:r>
            <a:r>
              <a:rPr lang="en-US" altLang="en-US" sz="2000" b="1" dirty="0" err="1" smtClean="0"/>
              <a:t>FourCC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é um </a:t>
            </a:r>
            <a:r>
              <a:rPr lang="en-US" altLang="en-US" sz="2000" dirty="0" err="1"/>
              <a:t>código</a:t>
            </a:r>
            <a:r>
              <a:rPr lang="en-US" altLang="en-US" sz="2000" dirty="0"/>
              <a:t> que </a:t>
            </a:r>
            <a:r>
              <a:rPr lang="en-US" altLang="en-US" sz="2000" dirty="0" err="1"/>
              <a:t>especifica</a:t>
            </a:r>
            <a:r>
              <a:rPr lang="en-US" altLang="en-US" sz="2000" dirty="0"/>
              <a:t> o codec do </a:t>
            </a:r>
            <a:r>
              <a:rPr lang="en-US" altLang="en-US" sz="2000" dirty="0" err="1"/>
              <a:t>vídeo</a:t>
            </a:r>
            <a:r>
              <a:rPr lang="en-US" altLang="en-US" sz="2000" dirty="0"/>
              <a:t>. </a:t>
            </a:r>
            <a:endParaRPr lang="en-US" altLang="en-US" sz="2000" dirty="0" smtClean="0"/>
          </a:p>
          <a:p>
            <a:r>
              <a:rPr lang="en-US" altLang="en-US" sz="2000" b="1" dirty="0" smtClean="0"/>
              <a:t>Codec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é um </a:t>
            </a:r>
            <a:r>
              <a:rPr lang="en-US" altLang="en-US" sz="2000" dirty="0" err="1"/>
              <a:t>programa</a:t>
            </a:r>
            <a:r>
              <a:rPr lang="en-US" altLang="en-US" sz="2000" dirty="0"/>
              <a:t> que </a:t>
            </a:r>
            <a:r>
              <a:rPr lang="en-US" altLang="en-US" sz="2000" dirty="0" err="1"/>
              <a:t>permite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comprimir</a:t>
            </a:r>
            <a:r>
              <a:rPr lang="en-US" altLang="en-US" sz="2000" dirty="0"/>
              <a:t> e </a:t>
            </a:r>
            <a:r>
              <a:rPr lang="en-US" altLang="en-US" sz="2000" dirty="0" err="1"/>
              <a:t>descomprimir</a:t>
            </a:r>
            <a:r>
              <a:rPr lang="en-US" altLang="en-US" sz="2000" dirty="0"/>
              <a:t> um </a:t>
            </a:r>
            <a:r>
              <a:rPr lang="en-US" altLang="en-US" sz="2000" dirty="0" err="1"/>
              <a:t>vídeo</a:t>
            </a:r>
            <a:r>
              <a:rPr lang="en-US" altLang="en-US" sz="2000" dirty="0"/>
              <a:t> digital. </a:t>
            </a:r>
            <a:r>
              <a:rPr lang="en-US" altLang="en-US" sz="2000" dirty="0" err="1"/>
              <a:t>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usados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são</a:t>
            </a:r>
            <a:r>
              <a:rPr lang="en-US" altLang="en-US" sz="2000" dirty="0"/>
              <a:t> </a:t>
            </a:r>
            <a:r>
              <a:rPr lang="en-US" altLang="en-US" sz="2000" b="1" dirty="0"/>
              <a:t>'XVID'</a:t>
            </a:r>
            <a:r>
              <a:rPr lang="en-US" altLang="en-US" sz="2000" dirty="0"/>
              <a:t> para </a:t>
            </a:r>
            <a:r>
              <a:rPr lang="en-US" altLang="en-US" sz="2000" dirty="0" err="1"/>
              <a:t>formato</a:t>
            </a:r>
            <a:r>
              <a:rPr lang="en-US" altLang="en-US" sz="2000" dirty="0"/>
              <a:t> .</a:t>
            </a:r>
            <a:r>
              <a:rPr lang="en-US" altLang="en-US" sz="2000" dirty="0" err="1"/>
              <a:t>avi</a:t>
            </a:r>
            <a:r>
              <a:rPr lang="en-US" altLang="en-US" sz="2000" dirty="0"/>
              <a:t> e </a:t>
            </a:r>
            <a:r>
              <a:rPr lang="en-US" altLang="en-US" sz="2000" b="1" dirty="0"/>
              <a:t>'MJPG'</a:t>
            </a:r>
            <a:r>
              <a:rPr lang="en-US" altLang="en-US" sz="2000" dirty="0"/>
              <a:t> para </a:t>
            </a:r>
            <a:r>
              <a:rPr lang="en-US" altLang="en-US" sz="2000" dirty="0" err="1"/>
              <a:t>formato</a:t>
            </a:r>
            <a:r>
              <a:rPr lang="en-US" altLang="en-US" sz="2000" dirty="0"/>
              <a:t> .mp4. </a:t>
            </a:r>
            <a:r>
              <a:rPr lang="en-US" altLang="en-US" sz="2000" dirty="0" err="1"/>
              <a:t>Vamos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usar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VideoWriter_fourcc</a:t>
            </a:r>
            <a:r>
              <a:rPr lang="en-US" altLang="en-US" sz="2000" b="1" dirty="0"/>
              <a:t>()</a:t>
            </a:r>
            <a:r>
              <a:rPr lang="en-US" altLang="en-US" sz="2000" dirty="0"/>
              <a:t> para </a:t>
            </a:r>
            <a:r>
              <a:rPr lang="en-US" altLang="en-US" sz="2000" dirty="0" err="1"/>
              <a:t>passar</a:t>
            </a:r>
            <a:r>
              <a:rPr lang="en-US" altLang="en-US" sz="2000" dirty="0"/>
              <a:t> o codec.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9573" y="85945"/>
            <a:ext cx="0" cy="166865"/>
          </a:xfrm>
          <a:prstGeom prst="rect">
            <a:avLst/>
          </a:prstGeom>
          <a:solidFill>
            <a:srgbClr val="77EE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1626" tIns="50813" rIns="-190489" bIns="-19048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001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98" y="3408218"/>
            <a:ext cx="4266630" cy="28474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7" y="252810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5" y="252810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32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Exercício 6.2 – Criando vídeo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54745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Faça um vídeo de duração de 10 segundos;</a:t>
            </a:r>
          </a:p>
          <a:p>
            <a:r>
              <a:rPr lang="pt-BR" dirty="0" smtClean="0"/>
              <a:t>A cada meio segundo uma forma geométrica muda de posição para uma posição aleatória;</a:t>
            </a:r>
          </a:p>
          <a:p>
            <a:r>
              <a:rPr lang="pt-BR" dirty="0" smtClean="0"/>
              <a:t>Use 30 </a:t>
            </a:r>
            <a:r>
              <a:rPr lang="pt-BR" dirty="0" err="1" smtClean="0"/>
              <a:t>fps</a:t>
            </a:r>
            <a:r>
              <a:rPr lang="pt-BR" dirty="0" smtClean="0"/>
              <a:t>;</a:t>
            </a:r>
          </a:p>
          <a:p>
            <a:r>
              <a:rPr lang="pt-BR" b="1" dirty="0" smtClean="0"/>
              <a:t>Tempo estimado: </a:t>
            </a:r>
            <a:r>
              <a:rPr lang="pt-BR" dirty="0" smtClean="0"/>
              <a:t>45 minutos.</a:t>
            </a:r>
            <a:endParaRPr lang="pt-BR" b="1" dirty="0"/>
          </a:p>
        </p:txBody>
      </p:sp>
      <p:pic>
        <p:nvPicPr>
          <p:cNvPr id="9" name="exercicio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0703" y="3618231"/>
            <a:ext cx="3273774" cy="245533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860985" y="3079183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001" b="1" kern="0" dirty="0">
                <a:solidFill>
                  <a:srgbClr val="000000"/>
                </a:solidFill>
              </a:rPr>
              <a:t>Output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8074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0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</a:t>
            </a:r>
            <a:r>
              <a:rPr lang="pt-BR" dirty="0">
                <a:solidFill>
                  <a:srgbClr val="525F6B"/>
                </a:solidFill>
              </a:rPr>
              <a:t>Criando vídeo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40890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b="63167"/>
          <a:stretch/>
        </p:blipFill>
        <p:spPr>
          <a:xfrm>
            <a:off x="3232473" y="1584410"/>
            <a:ext cx="6309242" cy="16021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54141"/>
          <a:stretch/>
        </p:blipFill>
        <p:spPr>
          <a:xfrm>
            <a:off x="3232473" y="4087091"/>
            <a:ext cx="6309242" cy="19947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36454" b="45391"/>
          <a:stretch/>
        </p:blipFill>
        <p:spPr>
          <a:xfrm>
            <a:off x="3253939" y="3172692"/>
            <a:ext cx="6309242" cy="789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4083" y="303370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81" y="303370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9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Exercício </a:t>
            </a:r>
            <a:r>
              <a:rPr lang="pt-BR" dirty="0" smtClean="0">
                <a:solidFill>
                  <a:srgbClr val="525F6B"/>
                </a:solidFill>
              </a:rPr>
              <a:t>6.4- </a:t>
            </a:r>
            <a:r>
              <a:rPr lang="pt-BR" dirty="0">
                <a:solidFill>
                  <a:srgbClr val="525F6B"/>
                </a:solidFill>
              </a:rPr>
              <a:t>Vídeos e espaço de cor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dirty="0"/>
              <a:t>1º: Abra o vídeo carro.avi e realize as seguintes modificações</a:t>
            </a:r>
            <a:r>
              <a:rPr lang="pt-BR" dirty="0" smtClean="0"/>
              <a:t>:</a:t>
            </a:r>
          </a:p>
          <a:p>
            <a:r>
              <a:rPr lang="pt-BR" dirty="0" smtClean="0"/>
              <a:t>Modifique </a:t>
            </a:r>
            <a:r>
              <a:rPr lang="pt-BR" dirty="0"/>
              <a:t>o tamanho para 300x300.</a:t>
            </a:r>
          </a:p>
          <a:p>
            <a:pPr lvl="1"/>
            <a:r>
              <a:rPr lang="pt-BR" dirty="0"/>
              <a:t>Converta as cores para o espaço HSV.</a:t>
            </a:r>
          </a:p>
          <a:p>
            <a:pPr lvl="1"/>
            <a:r>
              <a:rPr lang="pt-BR" dirty="0"/>
              <a:t>Salve o vídeo com o nome “carro_psicodélicos.avi”.</a:t>
            </a:r>
          </a:p>
          <a:p>
            <a:r>
              <a:rPr lang="en-US" dirty="0" smtClean="0"/>
              <a:t>Tempo </a:t>
            </a:r>
            <a:r>
              <a:rPr lang="en-US" dirty="0" err="1" smtClean="0"/>
              <a:t>estimado</a:t>
            </a:r>
            <a:r>
              <a:rPr lang="en-US" dirty="0" smtClean="0"/>
              <a:t>: 30 </a:t>
            </a:r>
            <a:r>
              <a:rPr lang="en-US" dirty="0" err="1" smtClean="0"/>
              <a:t>minutos</a:t>
            </a:r>
            <a:endParaRPr lang="en-US" dirty="0"/>
          </a:p>
        </p:txBody>
      </p:sp>
      <p:pic>
        <p:nvPicPr>
          <p:cNvPr id="9" name="carro_psicodélic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4255" y="2938970"/>
            <a:ext cx="3479223" cy="28575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Correção – Vídeos e espaço de cor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b="71249"/>
          <a:stretch/>
        </p:blipFill>
        <p:spPr>
          <a:xfrm>
            <a:off x="2448375" y="1584407"/>
            <a:ext cx="7294775" cy="1254414"/>
          </a:xfrm>
          <a:prstGeom prst="rect">
            <a:avLst/>
          </a:prstGeom>
        </p:spPr>
      </p:pic>
      <p:pic>
        <p:nvPicPr>
          <p:cNvPr id="11" name="Espaço Reservado para Conteúdo 5"/>
          <p:cNvPicPr>
            <a:picLocks noChangeAspect="1"/>
          </p:cNvPicPr>
          <p:nvPr/>
        </p:nvPicPr>
        <p:blipFill rotWithShape="1">
          <a:blip r:embed="rId2"/>
          <a:srcRect t="31598" b="33095"/>
          <a:stretch/>
        </p:blipFill>
        <p:spPr>
          <a:xfrm>
            <a:off x="2448375" y="3074353"/>
            <a:ext cx="7431306" cy="156933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65388"/>
          <a:stretch/>
        </p:blipFill>
        <p:spPr>
          <a:xfrm>
            <a:off x="2448374" y="4643692"/>
            <a:ext cx="7294775" cy="151013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4549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454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>
            <p:custDataLst>
              <p:tags r:id="rId1"/>
            </p:custDataLst>
          </p:nvPr>
        </p:nvSpPr>
        <p:spPr>
          <a:xfrm>
            <a:off x="286020" y="2833873"/>
            <a:ext cx="6131090" cy="11184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668" dirty="0" err="1">
                <a:solidFill>
                  <a:srgbClr val="FFFFFF"/>
                </a:solidFill>
                <a:latin typeface="+mj-lt"/>
              </a:rPr>
              <a:t>Treinamento</a:t>
            </a:r>
            <a:endParaRPr lang="en-US" sz="6668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119080" y="3682262"/>
            <a:ext cx="1390124" cy="1272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669" b="1" dirty="0" err="1">
                <a:solidFill>
                  <a:srgbClr val="FFFFFF"/>
                </a:solidFill>
                <a:latin typeface="+mj-lt"/>
              </a:rPr>
              <a:t>IoT</a:t>
            </a:r>
            <a:endParaRPr lang="en-US" sz="7669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230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Imagens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en-US" dirty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1"/>
          <p:cNvSpPr>
            <a:spLocks noGrp="1" noChangeArrowheads="1"/>
          </p:cNvSpPr>
          <p:nvPr>
            <p:ph sz="quarter" idx="1"/>
          </p:nvPr>
        </p:nvSpPr>
        <p:spPr bwMode="auto">
          <a:xfrm>
            <a:off x="287785" y="1440371"/>
            <a:ext cx="11612552" cy="3681727"/>
          </a:xfrm>
          <a:prstGeom prst="rect">
            <a:avLst/>
          </a:prstGeom>
        </p:spPr>
        <p:txBody>
          <a:bodyPr/>
          <a:lstStyle/>
          <a:p>
            <a:r>
              <a:rPr lang="en-US" altLang="en-US" sz="2223" dirty="0" err="1"/>
              <a:t>Usamos</a:t>
            </a:r>
            <a:r>
              <a:rPr lang="en-US" altLang="en-US" sz="2223" dirty="0"/>
              <a:t> a </a:t>
            </a:r>
            <a:r>
              <a:rPr lang="en-US" altLang="en-US" sz="2223" dirty="0" err="1"/>
              <a:t>função</a:t>
            </a:r>
            <a:r>
              <a:rPr lang="en-US" altLang="en-US" sz="2223" dirty="0"/>
              <a:t> </a:t>
            </a:r>
            <a:r>
              <a:rPr lang="en-US" altLang="en-US" sz="2223" b="1" dirty="0"/>
              <a:t>cv2.imread() </a:t>
            </a:r>
            <a:r>
              <a:rPr lang="en-US" altLang="en-US" sz="2223" dirty="0"/>
              <a:t>para </a:t>
            </a:r>
            <a:r>
              <a:rPr lang="en-US" altLang="en-US" sz="2223" dirty="0" err="1"/>
              <a:t>ler</a:t>
            </a:r>
            <a:r>
              <a:rPr lang="en-US" altLang="en-US" sz="2223" dirty="0"/>
              <a:t> </a:t>
            </a:r>
            <a:r>
              <a:rPr lang="en-US" altLang="en-US" sz="2223" dirty="0" err="1"/>
              <a:t>uma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imagem</a:t>
            </a:r>
            <a:r>
              <a:rPr lang="en-US" altLang="en-US" sz="2223" dirty="0"/>
              <a:t>. A </a:t>
            </a:r>
            <a:r>
              <a:rPr lang="en-US" altLang="en-US" sz="2223" dirty="0" err="1"/>
              <a:t>imagem</a:t>
            </a:r>
            <a:r>
              <a:rPr lang="en-US" altLang="en-US" sz="2223" dirty="0"/>
              <a:t> </a:t>
            </a:r>
            <a:r>
              <a:rPr lang="en-US" altLang="en-US" sz="2223" dirty="0" err="1"/>
              <a:t>deve</a:t>
            </a:r>
            <a:r>
              <a:rPr lang="en-US" altLang="en-US" sz="2223" dirty="0"/>
              <a:t> </a:t>
            </a:r>
            <a:r>
              <a:rPr lang="en-US" altLang="en-US" sz="2223" dirty="0" err="1"/>
              <a:t>estar</a:t>
            </a:r>
            <a:r>
              <a:rPr lang="en-US" altLang="en-US" sz="2223" dirty="0"/>
              <a:t> </a:t>
            </a:r>
            <a:r>
              <a:rPr lang="en-US" altLang="en-US" sz="2223" dirty="0" err="1"/>
              <a:t>salva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na</a:t>
            </a:r>
            <a:r>
              <a:rPr lang="en-US" altLang="en-US" sz="2223" dirty="0"/>
              <a:t> pasta </a:t>
            </a:r>
            <a:r>
              <a:rPr lang="en-US" altLang="en-US" sz="2223" dirty="0" err="1"/>
              <a:t>em</a:t>
            </a:r>
            <a:r>
              <a:rPr lang="en-US" altLang="en-US" sz="2223" dirty="0"/>
              <a:t> que </a:t>
            </a:r>
            <a:r>
              <a:rPr lang="en-US" altLang="en-US" sz="2223" dirty="0" err="1"/>
              <a:t>estamos</a:t>
            </a:r>
            <a:r>
              <a:rPr lang="en-US" altLang="en-US" sz="2223" dirty="0"/>
              <a:t> </a:t>
            </a:r>
            <a:r>
              <a:rPr lang="en-US" altLang="en-US" sz="2223" dirty="0" err="1"/>
              <a:t>trabalhando</a:t>
            </a:r>
            <a:r>
              <a:rPr lang="en-US" altLang="en-US" sz="2223" dirty="0"/>
              <a:t> </a:t>
            </a:r>
            <a:r>
              <a:rPr lang="en-US" altLang="en-US" sz="2223" dirty="0" err="1"/>
              <a:t>ou</a:t>
            </a:r>
            <a:r>
              <a:rPr lang="en-US" altLang="en-US" sz="2223" dirty="0"/>
              <a:t> o </a:t>
            </a:r>
            <a:r>
              <a:rPr lang="en-US" altLang="en-US" sz="2223" dirty="0" err="1"/>
              <a:t>caminho</a:t>
            </a:r>
            <a:r>
              <a:rPr lang="en-US" altLang="en-US" sz="2223" dirty="0"/>
              <a:t> </a:t>
            </a:r>
            <a:r>
              <a:rPr lang="en-US" altLang="en-US" sz="2223" dirty="0" err="1"/>
              <a:t>completo</a:t>
            </a:r>
            <a:r>
              <a:rPr lang="en-US" altLang="en-US" sz="2223" dirty="0"/>
              <a:t> </a:t>
            </a:r>
            <a:r>
              <a:rPr lang="en-US" altLang="en-US" sz="2223" dirty="0" err="1"/>
              <a:t>dela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deve</a:t>
            </a:r>
            <a:r>
              <a:rPr lang="en-US" altLang="en-US" sz="2223" dirty="0"/>
              <a:t> </a:t>
            </a:r>
            <a:r>
              <a:rPr lang="en-US" altLang="en-US" sz="2223" dirty="0" err="1"/>
              <a:t>ser</a:t>
            </a:r>
            <a:r>
              <a:rPr lang="en-US" altLang="en-US" sz="2223" dirty="0"/>
              <a:t> </a:t>
            </a:r>
            <a:r>
              <a:rPr lang="en-US" altLang="en-US" sz="2223" dirty="0" err="1"/>
              <a:t>fornecido</a:t>
            </a:r>
            <a:r>
              <a:rPr lang="en-US" altLang="en-US" sz="2223" dirty="0"/>
              <a:t>. </a:t>
            </a:r>
            <a:r>
              <a:rPr lang="en-US" altLang="en-US" sz="2223" dirty="0" err="1"/>
              <a:t>Pode</a:t>
            </a:r>
            <a:r>
              <a:rPr lang="en-US" altLang="en-US" sz="2223" dirty="0"/>
              <a:t> </a:t>
            </a:r>
            <a:r>
              <a:rPr lang="en-US" altLang="en-US" sz="2223" dirty="0" err="1"/>
              <a:t>receber</a:t>
            </a:r>
            <a:r>
              <a:rPr lang="en-US" altLang="en-US" sz="2223" dirty="0"/>
              <a:t> um </a:t>
            </a:r>
            <a:r>
              <a:rPr lang="en-US" altLang="en-US" sz="2223" dirty="0" err="1"/>
              <a:t>argumento</a:t>
            </a:r>
            <a:r>
              <a:rPr lang="en-US" altLang="en-US" sz="2223" dirty="0"/>
              <a:t> </a:t>
            </a:r>
            <a:r>
              <a:rPr lang="en-US" altLang="en-US" sz="2223" dirty="0" err="1"/>
              <a:t>após</a:t>
            </a:r>
            <a:r>
              <a:rPr lang="en-US" altLang="en-US" sz="2223" dirty="0"/>
              <a:t> o </a:t>
            </a:r>
            <a:r>
              <a:rPr lang="en-US" altLang="en-US" sz="2223" dirty="0" err="1"/>
              <a:t>nome</a:t>
            </a:r>
            <a:r>
              <a:rPr lang="en-US" altLang="en-US" sz="2223" dirty="0"/>
              <a:t> do </a:t>
            </a:r>
            <a:r>
              <a:rPr lang="en-US" altLang="en-US" sz="2223" dirty="0" err="1"/>
              <a:t>arquivo</a:t>
            </a:r>
            <a:r>
              <a:rPr lang="en-US" altLang="en-US" sz="2223" dirty="0"/>
              <a:t>:</a:t>
            </a:r>
          </a:p>
          <a:p>
            <a:pPr lvl="1"/>
            <a:r>
              <a:rPr lang="en-US" altLang="en-US" sz="2001" b="1" dirty="0"/>
              <a:t>cv2.IMREAD_COLOR</a:t>
            </a:r>
            <a:r>
              <a:rPr lang="en-US" altLang="en-US" sz="2001" dirty="0"/>
              <a:t> </a:t>
            </a:r>
            <a:r>
              <a:rPr lang="en-US" altLang="en-US" sz="2001" dirty="0" err="1"/>
              <a:t>ou</a:t>
            </a:r>
            <a:r>
              <a:rPr lang="en-US" altLang="en-US" sz="2001" dirty="0"/>
              <a:t> </a:t>
            </a:r>
            <a:r>
              <a:rPr lang="en-US" altLang="en-US" sz="2001" dirty="0" err="1"/>
              <a:t>apenas</a:t>
            </a:r>
            <a:r>
              <a:rPr lang="en-US" altLang="en-US" sz="2001" dirty="0"/>
              <a:t> </a:t>
            </a:r>
            <a:r>
              <a:rPr lang="en-US" altLang="en-US" sz="2001" b="1" dirty="0"/>
              <a:t>1</a:t>
            </a:r>
            <a:r>
              <a:rPr lang="en-US" altLang="en-US" sz="2001" dirty="0"/>
              <a:t>: </a:t>
            </a:r>
            <a:r>
              <a:rPr lang="en-US" altLang="en-US" sz="2001" dirty="0" err="1"/>
              <a:t>Carrega</a:t>
            </a:r>
            <a:r>
              <a:rPr lang="en-US" altLang="en-US" sz="2001" dirty="0"/>
              <a:t> a </a:t>
            </a:r>
            <a:r>
              <a:rPr lang="en-US" altLang="en-US" sz="2001" dirty="0" err="1"/>
              <a:t>imagem</a:t>
            </a:r>
            <a:r>
              <a:rPr lang="en-US" altLang="en-US" sz="2001" dirty="0"/>
              <a:t> </a:t>
            </a:r>
            <a:r>
              <a:rPr lang="en-US" altLang="en-US" sz="2001" dirty="0" err="1"/>
              <a:t>sem</a:t>
            </a:r>
            <a:r>
              <a:rPr lang="en-US" altLang="en-US" sz="2001" dirty="0"/>
              <a:t> </a:t>
            </a:r>
            <a:r>
              <a:rPr lang="en-US" altLang="en-US" sz="2001" dirty="0" err="1"/>
              <a:t>transparência</a:t>
            </a:r>
            <a:r>
              <a:rPr lang="en-US" altLang="en-US" sz="2001" dirty="0"/>
              <a:t> </a:t>
            </a:r>
            <a:r>
              <a:rPr lang="en-US" altLang="en-US" sz="2001" dirty="0" err="1"/>
              <a:t>caso</a:t>
            </a:r>
            <a:r>
              <a:rPr lang="en-US" altLang="en-US" sz="2001" dirty="0"/>
              <a:t> </a:t>
            </a:r>
            <a:r>
              <a:rPr lang="en-US" altLang="en-US" sz="2001" dirty="0" err="1"/>
              <a:t>haja</a:t>
            </a:r>
            <a:r>
              <a:rPr lang="en-US" altLang="en-US" sz="2001" dirty="0"/>
              <a:t>. É o </a:t>
            </a:r>
            <a:r>
              <a:rPr lang="en-US" altLang="en-US" sz="2001" b="1" dirty="0"/>
              <a:t>default</a:t>
            </a:r>
            <a:r>
              <a:rPr lang="en-US" altLang="en-US" sz="2001" dirty="0"/>
              <a:t>. </a:t>
            </a:r>
          </a:p>
          <a:p>
            <a:pPr lvl="1"/>
            <a:r>
              <a:rPr lang="en-US" altLang="en-US" sz="2001" b="1" dirty="0"/>
              <a:t>cv2.IMREAD_GRAYSCALE</a:t>
            </a:r>
            <a:r>
              <a:rPr lang="en-US" altLang="en-US" sz="2001" dirty="0"/>
              <a:t> </a:t>
            </a:r>
            <a:r>
              <a:rPr lang="en-US" altLang="en-US" sz="2001" dirty="0" err="1"/>
              <a:t>ou</a:t>
            </a:r>
            <a:r>
              <a:rPr lang="en-US" altLang="en-US" sz="2001" dirty="0"/>
              <a:t> </a:t>
            </a:r>
            <a:r>
              <a:rPr lang="en-US" altLang="en-US" sz="2001" dirty="0" err="1"/>
              <a:t>apenas</a:t>
            </a:r>
            <a:r>
              <a:rPr lang="en-US" altLang="en-US" sz="2001" dirty="0"/>
              <a:t> </a:t>
            </a:r>
            <a:r>
              <a:rPr lang="en-US" altLang="en-US" sz="2001" b="1" dirty="0"/>
              <a:t>0</a:t>
            </a:r>
            <a:r>
              <a:rPr lang="en-US" altLang="en-US" sz="2001" dirty="0"/>
              <a:t>: </a:t>
            </a:r>
            <a:r>
              <a:rPr lang="en-US" altLang="en-US" sz="2001" dirty="0" err="1"/>
              <a:t>Carrega</a:t>
            </a:r>
            <a:r>
              <a:rPr lang="en-US" altLang="en-US" sz="2001" dirty="0"/>
              <a:t> a </a:t>
            </a:r>
            <a:r>
              <a:rPr lang="en-US" altLang="en-US" sz="2001" dirty="0" err="1"/>
              <a:t>imagem</a:t>
            </a:r>
            <a:r>
              <a:rPr lang="en-US" altLang="en-US" sz="2001" dirty="0"/>
              <a:t> </a:t>
            </a:r>
            <a:r>
              <a:rPr lang="en-US" altLang="en-US" sz="2001" dirty="0" err="1"/>
              <a:t>em</a:t>
            </a:r>
            <a:r>
              <a:rPr lang="en-US" altLang="en-US" sz="2001" dirty="0"/>
              <a:t> tons de </a:t>
            </a:r>
            <a:r>
              <a:rPr lang="en-US" altLang="en-US" sz="2001" dirty="0" err="1"/>
              <a:t>cinza</a:t>
            </a:r>
            <a:r>
              <a:rPr lang="en-US" altLang="en-US" sz="2001" dirty="0"/>
              <a:t>.</a:t>
            </a:r>
          </a:p>
          <a:p>
            <a:pPr lvl="1"/>
            <a:r>
              <a:rPr lang="en-US" altLang="en-US" sz="2001" b="1" dirty="0"/>
              <a:t>cv2.IMREAD_UNCHANGED</a:t>
            </a:r>
            <a:r>
              <a:rPr lang="en-US" altLang="en-US" sz="2001" dirty="0"/>
              <a:t> </a:t>
            </a:r>
            <a:r>
              <a:rPr lang="en-US" altLang="en-US" sz="2001" dirty="0" err="1"/>
              <a:t>ou</a:t>
            </a:r>
            <a:r>
              <a:rPr lang="en-US" altLang="en-US" sz="2001" dirty="0"/>
              <a:t> </a:t>
            </a:r>
            <a:r>
              <a:rPr lang="en-US" altLang="en-US" sz="2001" dirty="0" err="1"/>
              <a:t>apenas</a:t>
            </a:r>
            <a:r>
              <a:rPr lang="en-US" altLang="en-US" sz="2001" dirty="0"/>
              <a:t> </a:t>
            </a:r>
            <a:r>
              <a:rPr lang="en-US" altLang="en-US" sz="2001" b="1" dirty="0"/>
              <a:t>-1</a:t>
            </a:r>
            <a:r>
              <a:rPr lang="en-US" altLang="en-US" sz="2001" dirty="0"/>
              <a:t>: </a:t>
            </a:r>
            <a:r>
              <a:rPr lang="en-US" altLang="en-US" sz="2001" dirty="0" err="1"/>
              <a:t>Carrega</a:t>
            </a:r>
            <a:r>
              <a:rPr lang="en-US" altLang="en-US" sz="2001" dirty="0"/>
              <a:t> a </a:t>
            </a:r>
            <a:r>
              <a:rPr lang="en-US" altLang="en-US" sz="2001" dirty="0" err="1"/>
              <a:t>imagem</a:t>
            </a:r>
            <a:r>
              <a:rPr lang="en-US" altLang="en-US" sz="2001" dirty="0"/>
              <a:t> com </a:t>
            </a:r>
            <a:r>
              <a:rPr lang="en-US" altLang="en-US" sz="2001" dirty="0" err="1"/>
              <a:t>todos</a:t>
            </a:r>
            <a:r>
              <a:rPr lang="en-US" altLang="en-US" sz="2001" dirty="0"/>
              <a:t> </a:t>
            </a:r>
            <a:r>
              <a:rPr lang="en-US" altLang="en-US" sz="2001" dirty="0" err="1"/>
              <a:t>os</a:t>
            </a:r>
            <a:r>
              <a:rPr lang="en-US" altLang="en-US" sz="2001" dirty="0"/>
              <a:t> </a:t>
            </a:r>
            <a:r>
              <a:rPr lang="en-US" altLang="en-US" sz="2001" dirty="0" err="1"/>
              <a:t>canais</a:t>
            </a:r>
            <a:r>
              <a:rPr lang="en-US" altLang="en-US" sz="2001" dirty="0"/>
              <a:t> (</a:t>
            </a:r>
            <a:r>
              <a:rPr lang="en-US" altLang="en-US" sz="2001" dirty="0" err="1"/>
              <a:t>incluindo</a:t>
            </a:r>
            <a:r>
              <a:rPr lang="en-US" altLang="en-US" sz="2001" dirty="0"/>
              <a:t> o de </a:t>
            </a:r>
            <a:r>
              <a:rPr lang="en-US" altLang="en-US" sz="2001" dirty="0" err="1"/>
              <a:t>transparência</a:t>
            </a:r>
            <a:r>
              <a:rPr lang="en-US" altLang="en-US" sz="2001" dirty="0"/>
              <a:t> , </a:t>
            </a:r>
            <a:r>
              <a:rPr lang="en-US" altLang="en-US" sz="2001" dirty="0" err="1"/>
              <a:t>caso</a:t>
            </a:r>
            <a:r>
              <a:rPr lang="en-US" altLang="en-US" sz="2001" dirty="0"/>
              <a:t> </a:t>
            </a:r>
            <a:r>
              <a:rPr lang="en-US" altLang="en-US" sz="2001" dirty="0" err="1"/>
              <a:t>haja</a:t>
            </a:r>
            <a:r>
              <a:rPr lang="en-US" altLang="en-US" sz="2001" dirty="0"/>
              <a:t>).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11" y="4713396"/>
            <a:ext cx="6855298" cy="8174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0976" y="252507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74" y="252507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5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Imagens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 smtClean="0"/>
          </a:p>
          <a:p>
            <a:endParaRPr lang="en-US" dirty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9" name="Rectangle 1"/>
          <p:cNvSpPr>
            <a:spLocks noGrp="1" noChangeArrowheads="1"/>
          </p:cNvSpPr>
          <p:nvPr>
            <p:ph sz="quarter" idx="1"/>
          </p:nvPr>
        </p:nvSpPr>
        <p:spPr bwMode="auto">
          <a:xfrm>
            <a:off x="287784" y="1335844"/>
            <a:ext cx="10922084" cy="49006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en-US" sz="2000" b="1" dirty="0"/>
              <a:t>cv2.imshow() </a:t>
            </a:r>
            <a:r>
              <a:rPr lang="en-US" altLang="en-US" sz="2000" dirty="0" err="1"/>
              <a:t>mostra</a:t>
            </a:r>
            <a:r>
              <a:rPr lang="en-US" altLang="en-US" sz="2000" dirty="0"/>
              <a:t> a </a:t>
            </a:r>
            <a:r>
              <a:rPr lang="en-US" altLang="en-US" sz="2000" dirty="0" err="1"/>
              <a:t>imagem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janela</a:t>
            </a:r>
            <a:r>
              <a:rPr lang="en-US" altLang="en-US" sz="2000" dirty="0"/>
              <a:t>. O </a:t>
            </a:r>
            <a:r>
              <a:rPr lang="en-US" altLang="en-US" sz="2000" dirty="0" err="1"/>
              <a:t>primeiro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argumento</a:t>
            </a:r>
            <a:r>
              <a:rPr lang="en-US" altLang="en-US" sz="2000" dirty="0"/>
              <a:t> é o </a:t>
            </a:r>
            <a:r>
              <a:rPr lang="en-US" altLang="en-US" sz="2000" dirty="0" err="1"/>
              <a:t>nome</a:t>
            </a:r>
            <a:r>
              <a:rPr lang="en-US" altLang="en-US" sz="2000" dirty="0"/>
              <a:t> da </a:t>
            </a:r>
            <a:r>
              <a:rPr lang="en-US" altLang="en-US" sz="2000" dirty="0" err="1"/>
              <a:t>janela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uma</a:t>
            </a:r>
            <a:r>
              <a:rPr lang="en-US" altLang="en-US" sz="2000" dirty="0"/>
              <a:t> string) e o </a:t>
            </a:r>
            <a:r>
              <a:rPr lang="en-US" altLang="en-US" sz="2000" dirty="0" err="1"/>
              <a:t>segundo</a:t>
            </a:r>
            <a:r>
              <a:rPr lang="en-US" altLang="en-US" sz="2000" dirty="0"/>
              <a:t> é a </a:t>
            </a:r>
            <a:r>
              <a:rPr lang="en-US" altLang="en-US" sz="2000" dirty="0" err="1"/>
              <a:t>imagem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Podemos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criar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quantas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janelas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quisermos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desde</a:t>
            </a:r>
            <a:r>
              <a:rPr lang="en-US" altLang="en-US" sz="2000" dirty="0"/>
              <a:t> que </a:t>
            </a:r>
            <a:r>
              <a:rPr lang="en-US" altLang="en-US" sz="2000" dirty="0" err="1"/>
              <a:t>tenham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nomes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diferentes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Sem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esse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trecho</a:t>
            </a:r>
            <a:r>
              <a:rPr lang="en-US" altLang="en-US" sz="2000" dirty="0"/>
              <a:t> a </a:t>
            </a:r>
            <a:r>
              <a:rPr lang="en-US" altLang="en-US" sz="2000" dirty="0" err="1"/>
              <a:t>imagem</a:t>
            </a:r>
            <a:r>
              <a:rPr lang="en-US" altLang="en-US" sz="2000" dirty="0"/>
              <a:t> é </a:t>
            </a:r>
            <a:r>
              <a:rPr lang="en-US" altLang="en-US" sz="2000" dirty="0" err="1"/>
              <a:t>apenas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carregada</a:t>
            </a:r>
            <a:r>
              <a:rPr lang="en-US" altLang="en-US" sz="2000" dirty="0"/>
              <a:t>, mas </a:t>
            </a:r>
            <a:r>
              <a:rPr lang="en-US" altLang="en-US" sz="2000" dirty="0" err="1"/>
              <a:t>não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pode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visualizada</a:t>
            </a:r>
            <a:r>
              <a:rPr lang="en-US" altLang="en-US" sz="2000" dirty="0"/>
              <a:t>.</a:t>
            </a:r>
          </a:p>
          <a:p>
            <a:r>
              <a:rPr lang="en-US" altLang="en-US" sz="2000" b="1" dirty="0"/>
              <a:t>cv2.waitKey() </a:t>
            </a:r>
            <a:r>
              <a:rPr lang="en-US" altLang="en-US" sz="2000" b="1" dirty="0" smtClean="0"/>
              <a:t>&amp; 0xFF </a:t>
            </a:r>
            <a:r>
              <a:rPr lang="en-US" altLang="en-US" sz="2000" dirty="0" smtClean="0"/>
              <a:t>é </a:t>
            </a:r>
            <a:r>
              <a:rPr lang="en-US" altLang="en-US" sz="2000" dirty="0" err="1"/>
              <a:t>uma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função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atrelada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teclado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Aceita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números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inteiros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como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argumento</a:t>
            </a:r>
            <a:r>
              <a:rPr lang="en-US" altLang="en-US" sz="2000" dirty="0"/>
              <a:t> que </a:t>
            </a:r>
            <a:r>
              <a:rPr lang="en-US" altLang="en-US" sz="2000" dirty="0" err="1"/>
              <a:t>representam</a:t>
            </a:r>
            <a:r>
              <a:rPr lang="en-US" altLang="en-US" sz="2000" dirty="0"/>
              <a:t> tempo </a:t>
            </a:r>
            <a:r>
              <a:rPr lang="en-US" altLang="en-US" sz="2000" dirty="0" err="1"/>
              <a:t>em</a:t>
            </a:r>
            <a:r>
              <a:rPr lang="en-US" altLang="en-US" sz="2000" dirty="0"/>
              <a:t> </a:t>
            </a:r>
            <a:r>
              <a:rPr lang="en-US" altLang="en-US" sz="2000" b="1" dirty="0" err="1" smtClean="0"/>
              <a:t>milissegundos</a:t>
            </a:r>
            <a:r>
              <a:rPr lang="en-US" altLang="en-US" sz="2000" dirty="0" smtClean="0"/>
              <a:t>. </a:t>
            </a:r>
            <a:r>
              <a:rPr lang="en-US" altLang="en-US" sz="2000" dirty="0"/>
              <a:t>A </a:t>
            </a:r>
            <a:r>
              <a:rPr lang="en-US" altLang="en-US" sz="2000" dirty="0" err="1"/>
              <a:t>função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será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executada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por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esse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tempo </a:t>
            </a:r>
            <a:r>
              <a:rPr lang="en-US" altLang="en-US" sz="2000" dirty="0" err="1" smtClean="0"/>
              <a:t>especificado</a:t>
            </a:r>
            <a:r>
              <a:rPr lang="en-US" altLang="en-US" sz="2000" dirty="0" smtClean="0"/>
              <a:t>. Se </a:t>
            </a:r>
            <a:r>
              <a:rPr lang="en-US" altLang="en-US" sz="2000" b="1" dirty="0"/>
              <a:t>zero (0)</a:t>
            </a:r>
            <a:r>
              <a:rPr lang="en-US" altLang="en-US" sz="2000" dirty="0"/>
              <a:t> for </a:t>
            </a:r>
            <a:r>
              <a:rPr lang="en-US" altLang="en-US" sz="2000" dirty="0" err="1"/>
              <a:t>passado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como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argumento</a:t>
            </a:r>
            <a:r>
              <a:rPr lang="en-US" altLang="en-US" sz="2000" dirty="0"/>
              <a:t>, a </a:t>
            </a:r>
            <a:r>
              <a:rPr lang="en-US" altLang="en-US" sz="2000" dirty="0" err="1"/>
              <a:t>janela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aguarda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indefinidamente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por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tecla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pressionada</a:t>
            </a:r>
            <a:r>
              <a:rPr lang="en-US" altLang="en-US" sz="2000" dirty="0"/>
              <a:t>. DEVE SER USADA para </a:t>
            </a:r>
            <a:r>
              <a:rPr lang="en-US" altLang="en-US" sz="2000" dirty="0" smtClean="0"/>
              <a:t>que </a:t>
            </a:r>
            <a:r>
              <a:rPr lang="en-US" altLang="en-US" sz="2000" dirty="0" err="1" smtClean="0"/>
              <a:t>uma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imagem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seja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mostrada</a:t>
            </a:r>
            <a:r>
              <a:rPr lang="en-US" altLang="en-US" sz="2000" dirty="0" smtClean="0"/>
              <a:t>. A </a:t>
            </a:r>
            <a:r>
              <a:rPr lang="en-US" altLang="en-US" sz="2000" dirty="0" err="1" smtClean="0"/>
              <a:t>função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retorna</a:t>
            </a:r>
            <a:r>
              <a:rPr lang="en-US" altLang="en-US" sz="2000" dirty="0" smtClean="0"/>
              <a:t> o valor da </a:t>
            </a:r>
            <a:r>
              <a:rPr lang="en-US" altLang="en-US" sz="2000" dirty="0" err="1" smtClean="0"/>
              <a:t>tecla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apertada</a:t>
            </a:r>
            <a:r>
              <a:rPr lang="en-US" altLang="en-US" sz="2000" dirty="0" smtClean="0"/>
              <a:t>.</a:t>
            </a:r>
            <a:endParaRPr lang="en-US" altLang="en-US" sz="2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" y="4783525"/>
            <a:ext cx="5227818" cy="14529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094" y="4783525"/>
            <a:ext cx="3394107" cy="115930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230592" y="263061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0" y="263061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9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6419" y="720185"/>
            <a:ext cx="11615361" cy="432111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Valores das teclas</a:t>
            </a:r>
            <a:br>
              <a:rPr lang="pt-BR" dirty="0" smtClean="0">
                <a:solidFill>
                  <a:srgbClr val="525F6B"/>
                </a:solidFill>
              </a:rPr>
            </a:b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026" name="Picture 2" descr="https://2.bp.blogspot.com/-sSD9PB6XjyI/UZVnjOxzPCI/AAAAAAAABsk/AkiiWA3hqZo/s1600/codigos-numeros-tecla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540" y="720185"/>
            <a:ext cx="4596164" cy="566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4083" y="288074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81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5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Imagens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 smtClean="0"/>
          </a:p>
          <a:p>
            <a:endParaRPr lang="en-US" dirty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sz="2223" b="1" dirty="0"/>
              <a:t>cv2.destroyAllWindows() </a:t>
            </a:r>
            <a:r>
              <a:rPr lang="en-US" altLang="en-US" sz="2223" dirty="0" err="1"/>
              <a:t>destrói</a:t>
            </a:r>
            <a:r>
              <a:rPr lang="en-US" altLang="en-US" sz="2223" dirty="0"/>
              <a:t> </a:t>
            </a:r>
            <a:r>
              <a:rPr lang="en-US" altLang="en-US" sz="2223" dirty="0" err="1"/>
              <a:t>todas</a:t>
            </a:r>
            <a:r>
              <a:rPr lang="en-US" altLang="en-US" sz="2223" dirty="0"/>
              <a:t> as </a:t>
            </a:r>
            <a:r>
              <a:rPr lang="en-US" altLang="en-US" sz="2223" dirty="0" err="1"/>
              <a:t>janelas</a:t>
            </a:r>
            <a:r>
              <a:rPr lang="en-US" altLang="en-US" sz="2223" dirty="0"/>
              <a:t> </a:t>
            </a:r>
            <a:r>
              <a:rPr lang="en-US" altLang="en-US" sz="2223" dirty="0" err="1"/>
              <a:t>criadas</a:t>
            </a:r>
            <a:r>
              <a:rPr lang="en-US" altLang="en-US" sz="2223" dirty="0"/>
              <a:t>. </a:t>
            </a:r>
          </a:p>
          <a:p>
            <a:pPr lvl="1"/>
            <a:r>
              <a:rPr lang="en-US" altLang="en-US" sz="2001" dirty="0"/>
              <a:t>Para </a:t>
            </a:r>
            <a:r>
              <a:rPr lang="en-US" altLang="en-US" sz="2001" dirty="0" err="1"/>
              <a:t>destruir</a:t>
            </a:r>
            <a:r>
              <a:rPr lang="en-US" altLang="en-US" sz="2001" dirty="0"/>
              <a:t> </a:t>
            </a:r>
            <a:r>
              <a:rPr lang="en-US" altLang="en-US" sz="2001" dirty="0" err="1"/>
              <a:t>apenas</a:t>
            </a:r>
            <a:r>
              <a:rPr lang="en-US" altLang="en-US" sz="2001" dirty="0"/>
              <a:t> </a:t>
            </a:r>
            <a:r>
              <a:rPr lang="en-US" altLang="en-US" sz="2001" dirty="0" err="1"/>
              <a:t>uma</a:t>
            </a:r>
            <a:r>
              <a:rPr lang="en-US" altLang="en-US" sz="2001" dirty="0"/>
              <a:t> </a:t>
            </a:r>
            <a:r>
              <a:rPr lang="en-US" altLang="en-US" sz="2001" dirty="0" err="1"/>
              <a:t>janela</a:t>
            </a:r>
            <a:r>
              <a:rPr lang="en-US" altLang="en-US" sz="2001" dirty="0"/>
              <a:t> </a:t>
            </a:r>
            <a:r>
              <a:rPr lang="en-US" altLang="en-US" sz="2001" dirty="0" err="1"/>
              <a:t>especifica</a:t>
            </a:r>
            <a:r>
              <a:rPr lang="en-US" altLang="en-US" sz="2001" dirty="0"/>
              <a:t>, use a </a:t>
            </a:r>
            <a:r>
              <a:rPr lang="en-US" altLang="en-US" sz="2001" dirty="0" err="1"/>
              <a:t>função</a:t>
            </a:r>
            <a:r>
              <a:rPr lang="en-US" altLang="en-US" sz="2001" dirty="0"/>
              <a:t> </a:t>
            </a:r>
            <a:r>
              <a:rPr lang="en-US" altLang="en-US" sz="2001" b="1" dirty="0"/>
              <a:t>cv2.destroyWindow() </a:t>
            </a:r>
            <a:r>
              <a:rPr lang="en-US" altLang="en-US" sz="2001" dirty="0"/>
              <a:t>e </a:t>
            </a:r>
            <a:r>
              <a:rPr lang="en-US" altLang="en-US" sz="2001" dirty="0" err="1"/>
              <a:t>passe</a:t>
            </a:r>
            <a:r>
              <a:rPr lang="en-US" altLang="en-US" sz="2001" dirty="0"/>
              <a:t> o </a:t>
            </a:r>
            <a:r>
              <a:rPr lang="en-US" altLang="en-US" sz="2001" dirty="0" err="1"/>
              <a:t>nome</a:t>
            </a:r>
            <a:r>
              <a:rPr lang="en-US" altLang="en-US" sz="2001" dirty="0"/>
              <a:t> </a:t>
            </a:r>
            <a:r>
              <a:rPr lang="en-US" altLang="en-US" sz="2001" dirty="0" err="1"/>
              <a:t>exato</a:t>
            </a:r>
            <a:r>
              <a:rPr lang="en-US" altLang="en-US" sz="2001" dirty="0"/>
              <a:t> da </a:t>
            </a:r>
            <a:r>
              <a:rPr lang="en-US" altLang="en-US" sz="2001" dirty="0" err="1"/>
              <a:t>janela</a:t>
            </a:r>
            <a:r>
              <a:rPr lang="en-US" altLang="en-US" sz="2001" dirty="0"/>
              <a:t> a </a:t>
            </a:r>
            <a:r>
              <a:rPr lang="en-US" altLang="en-US" sz="2001" dirty="0" err="1"/>
              <a:t>ser</a:t>
            </a:r>
            <a:r>
              <a:rPr lang="en-US" altLang="en-US" sz="2001" dirty="0"/>
              <a:t> </a:t>
            </a:r>
            <a:r>
              <a:rPr lang="en-US" altLang="en-US" sz="2001" dirty="0" err="1"/>
              <a:t>destuída</a:t>
            </a:r>
            <a:r>
              <a:rPr lang="en-US" altLang="en-US" sz="2001" dirty="0"/>
              <a:t> </a:t>
            </a:r>
            <a:r>
              <a:rPr lang="en-US" altLang="en-US" sz="2001" dirty="0" err="1"/>
              <a:t>como</a:t>
            </a:r>
            <a:r>
              <a:rPr lang="en-US" altLang="en-US" sz="2001" dirty="0"/>
              <a:t> </a:t>
            </a:r>
            <a:r>
              <a:rPr lang="en-US" altLang="en-US" sz="2001" dirty="0" err="1"/>
              <a:t>argumento</a:t>
            </a:r>
            <a:r>
              <a:rPr lang="en-US" altLang="en-US" sz="2001" dirty="0"/>
              <a:t>.</a:t>
            </a:r>
          </a:p>
          <a:p>
            <a:r>
              <a:rPr lang="en-US" altLang="en-US" sz="2223" dirty="0" err="1"/>
              <a:t>Usamos</a:t>
            </a:r>
            <a:r>
              <a:rPr lang="en-US" altLang="en-US" sz="2223" dirty="0"/>
              <a:t> a </a:t>
            </a:r>
            <a:r>
              <a:rPr lang="en-US" altLang="en-US" sz="2223" dirty="0" err="1"/>
              <a:t>função</a:t>
            </a:r>
            <a:r>
              <a:rPr lang="en-US" altLang="en-US" sz="2223" dirty="0"/>
              <a:t> </a:t>
            </a:r>
            <a:r>
              <a:rPr lang="en-US" altLang="en-US" sz="2223" b="1" dirty="0"/>
              <a:t>cv2.imwrite()</a:t>
            </a:r>
            <a:r>
              <a:rPr lang="en-US" altLang="en-US" sz="2223" dirty="0"/>
              <a:t> para </a:t>
            </a:r>
            <a:r>
              <a:rPr lang="en-US" altLang="en-US" sz="2223" dirty="0" err="1"/>
              <a:t>salvar</a:t>
            </a:r>
            <a:r>
              <a:rPr lang="en-US" altLang="en-US" sz="2223" dirty="0"/>
              <a:t> </a:t>
            </a:r>
            <a:r>
              <a:rPr lang="en-US" altLang="en-US" sz="2223" dirty="0" err="1"/>
              <a:t>uma</a:t>
            </a:r>
            <a:r>
              <a:rPr lang="en-US" altLang="en-US" sz="2223" dirty="0"/>
              <a:t> </a:t>
            </a:r>
            <a:r>
              <a:rPr lang="en-US" altLang="en-US" sz="2223" dirty="0" err="1"/>
              <a:t>imagem</a:t>
            </a:r>
            <a:r>
              <a:rPr lang="en-US" altLang="en-US" sz="2223" dirty="0"/>
              <a:t>. O </a:t>
            </a:r>
            <a:r>
              <a:rPr lang="en-US" altLang="en-US" sz="2223" dirty="0" err="1"/>
              <a:t>primeiro</a:t>
            </a:r>
            <a:r>
              <a:rPr lang="en-US" altLang="en-US" sz="2223" dirty="0"/>
              <a:t> </a:t>
            </a:r>
            <a:r>
              <a:rPr lang="en-US" altLang="en-US" sz="2223" dirty="0" err="1"/>
              <a:t>argumento</a:t>
            </a:r>
            <a:r>
              <a:rPr lang="en-US" altLang="en-US" sz="2223" dirty="0"/>
              <a:t> </a:t>
            </a:r>
            <a:r>
              <a:rPr lang="en-US" altLang="en-US" sz="2223" dirty="0" err="1"/>
              <a:t>será</a:t>
            </a:r>
            <a:r>
              <a:rPr lang="en-US" altLang="en-US" sz="2223" dirty="0"/>
              <a:t> o </a:t>
            </a:r>
            <a:r>
              <a:rPr lang="en-US" altLang="en-US" sz="2223" dirty="0" err="1"/>
              <a:t>nome</a:t>
            </a:r>
            <a:r>
              <a:rPr lang="en-US" altLang="en-US" sz="2223" dirty="0"/>
              <a:t> do </a:t>
            </a:r>
            <a:r>
              <a:rPr lang="en-US" altLang="en-US" sz="2223" dirty="0" err="1"/>
              <a:t>arquivo</a:t>
            </a:r>
            <a:r>
              <a:rPr lang="en-US" altLang="en-US" sz="2223" dirty="0"/>
              <a:t> e o </a:t>
            </a:r>
            <a:r>
              <a:rPr lang="en-US" altLang="en-US" sz="2223" dirty="0" err="1"/>
              <a:t>segundo</a:t>
            </a:r>
            <a:r>
              <a:rPr lang="en-US" altLang="en-US" sz="2223" dirty="0"/>
              <a:t> a </a:t>
            </a:r>
            <a:r>
              <a:rPr lang="en-US" altLang="en-US" sz="2223" dirty="0" err="1"/>
              <a:t>imagem</a:t>
            </a:r>
            <a:r>
              <a:rPr lang="en-US" altLang="en-US" sz="2223" dirty="0"/>
              <a:t> que </a:t>
            </a:r>
            <a:r>
              <a:rPr lang="en-US" altLang="en-US" sz="2223" dirty="0" err="1"/>
              <a:t>desejamos</a:t>
            </a:r>
            <a:r>
              <a:rPr lang="en-US" altLang="en-US" sz="2223" dirty="0"/>
              <a:t> </a:t>
            </a:r>
            <a:r>
              <a:rPr lang="en-US" altLang="en-US" sz="2223" dirty="0" err="1"/>
              <a:t>salvar</a:t>
            </a:r>
            <a:r>
              <a:rPr lang="en-US" altLang="en-US" sz="2223" dirty="0"/>
              <a:t>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41" y="4115905"/>
            <a:ext cx="6382883" cy="9390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0421" y="287823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19" y="28782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Imagem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sz="2223" dirty="0"/>
              <a:t>Os argumentos abaixo são comuns às funções que veremos a seguir:</a:t>
            </a:r>
          </a:p>
          <a:p>
            <a:pPr lvl="1"/>
            <a:r>
              <a:rPr lang="pt-BR" sz="2223" b="1" dirty="0" err="1"/>
              <a:t>Image</a:t>
            </a:r>
            <a:r>
              <a:rPr lang="pt-BR" sz="2223" dirty="0"/>
              <a:t>: A imagem onde desenharemos as formas.</a:t>
            </a:r>
          </a:p>
          <a:p>
            <a:pPr lvl="1"/>
            <a:r>
              <a:rPr lang="pt-BR" sz="2223" b="1" dirty="0"/>
              <a:t>Color</a:t>
            </a:r>
            <a:r>
              <a:rPr lang="pt-BR" sz="2223" dirty="0"/>
              <a:t>: Cor das formas. Para </a:t>
            </a:r>
            <a:r>
              <a:rPr lang="pt-BR" sz="2223" b="1" dirty="0"/>
              <a:t>BGR</a:t>
            </a:r>
            <a:r>
              <a:rPr lang="pt-BR" sz="2223" dirty="0"/>
              <a:t> (Blue, Green, </a:t>
            </a:r>
            <a:r>
              <a:rPr lang="pt-BR" sz="2223" dirty="0" err="1"/>
              <a:t>Red</a:t>
            </a:r>
            <a:r>
              <a:rPr lang="pt-BR" sz="2223" dirty="0"/>
              <a:t>), passamos uma </a:t>
            </a:r>
            <a:r>
              <a:rPr lang="pt-BR" sz="2223" dirty="0" err="1"/>
              <a:t>tupla</a:t>
            </a:r>
            <a:r>
              <a:rPr lang="pt-BR" sz="2223" dirty="0"/>
              <a:t> de 3 valores (X,Y,Z). Para tons de </a:t>
            </a:r>
            <a:r>
              <a:rPr lang="pt-BR" sz="2223" b="1" dirty="0"/>
              <a:t>cinza</a:t>
            </a:r>
            <a:r>
              <a:rPr lang="pt-BR" sz="2223" dirty="0"/>
              <a:t>, passamos apenas um valor (X).</a:t>
            </a:r>
          </a:p>
          <a:p>
            <a:pPr lvl="1"/>
            <a:r>
              <a:rPr lang="pt-BR" sz="2223" b="1" dirty="0" err="1"/>
              <a:t>Thinckness</a:t>
            </a:r>
            <a:r>
              <a:rPr lang="pt-BR" sz="2223" dirty="0"/>
              <a:t>: Espessura da linha, Default = 1. Se for o valor -1, a figura é preenchida.</a:t>
            </a:r>
          </a:p>
          <a:p>
            <a:pPr lvl="1"/>
            <a:r>
              <a:rPr lang="pt-BR" sz="2223" b="1" dirty="0" err="1"/>
              <a:t>LineType</a:t>
            </a:r>
            <a:r>
              <a:rPr lang="pt-BR" sz="2223" dirty="0"/>
              <a:t>: Tipo de linha. </a:t>
            </a:r>
            <a:r>
              <a:rPr lang="pt-BR" sz="2223" b="1" dirty="0"/>
              <a:t>cv2.LINE_AA</a:t>
            </a:r>
            <a:r>
              <a:rPr lang="pt-BR" sz="2223" dirty="0"/>
              <a:t> é ideal para curvas.</a:t>
            </a:r>
          </a:p>
          <a:p>
            <a:pPr marL="260049" lvl="1" indent="0">
              <a:buNone/>
            </a:pPr>
            <a:endParaRPr lang="pt-BR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3297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3297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1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525F6B"/>
                </a:solidFill>
              </a:rPr>
              <a:t>Imagem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sz="2000" b="1" dirty="0"/>
              <a:t>cv2.line() </a:t>
            </a:r>
            <a:r>
              <a:rPr lang="pt-BR" sz="2000" dirty="0"/>
              <a:t>é usado para desenhar uma linha, com coordenadas de início e fim da linha. Vamos criar uma imagem em </a:t>
            </a:r>
            <a:r>
              <a:rPr lang="pt-BR" sz="2000" dirty="0" smtClean="0"/>
              <a:t>preto </a:t>
            </a:r>
            <a:r>
              <a:rPr lang="pt-BR" sz="2000" dirty="0"/>
              <a:t>e desenhar 4 linhas brancas, duas verticais e duas horizontais</a:t>
            </a:r>
            <a:r>
              <a:rPr lang="pt-BR" sz="2000" dirty="0" smtClean="0"/>
              <a:t>.</a:t>
            </a:r>
          </a:p>
          <a:p>
            <a:pPr lvl="1"/>
            <a:r>
              <a:rPr lang="pt-BR" sz="1556" dirty="0"/>
              <a:t>1º argumento: imagem a ser usada.</a:t>
            </a:r>
          </a:p>
          <a:p>
            <a:pPr lvl="1"/>
            <a:r>
              <a:rPr lang="pt-BR" sz="1556" dirty="0"/>
              <a:t>2º argumento: coordenada </a:t>
            </a:r>
            <a:r>
              <a:rPr lang="pt-BR" sz="1556" dirty="0" err="1"/>
              <a:t>x,y</a:t>
            </a:r>
            <a:r>
              <a:rPr lang="pt-BR" sz="1556" dirty="0"/>
              <a:t> de início. 3º argumento: coordenadas de </a:t>
            </a:r>
            <a:r>
              <a:rPr lang="pt-BR" sz="1556" dirty="0" err="1"/>
              <a:t>x,y</a:t>
            </a:r>
            <a:r>
              <a:rPr lang="pt-BR" sz="1556" dirty="0"/>
              <a:t> de fim.</a:t>
            </a:r>
          </a:p>
          <a:p>
            <a:pPr lvl="1"/>
            <a:r>
              <a:rPr lang="pt-BR" sz="1556" dirty="0"/>
              <a:t>4º argumento: cores BGR. </a:t>
            </a:r>
          </a:p>
          <a:p>
            <a:pPr lvl="1"/>
            <a:r>
              <a:rPr lang="pt-BR" sz="1556" dirty="0"/>
              <a:t>5º argumento: espessura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09" y="3493306"/>
            <a:ext cx="5190155" cy="27322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538" y="3463221"/>
            <a:ext cx="2792433" cy="279243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874076" y="2300703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endParaRPr lang="pt-BR" sz="2001" kern="0" dirty="0">
              <a:solidFill>
                <a:srgbClr val="000000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7452351" y="4629636"/>
            <a:ext cx="875973" cy="37094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101626" tIns="50813" rIns="101626" bIns="508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597" y="288074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95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53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osch NG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3.xml><?xml version="1.0" encoding="utf-8"?>
<a:theme xmlns:a="http://schemas.openxmlformats.org/drawingml/2006/main" name="1_Bosch NG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Override1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0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1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2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3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4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5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6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7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8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19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2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3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4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5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6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7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8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9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1892</Words>
  <Application>Microsoft Office PowerPoint</Application>
  <PresentationFormat>Widescreen</PresentationFormat>
  <Paragraphs>190</Paragraphs>
  <Slides>35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Arial</vt:lpstr>
      <vt:lpstr>Bosch Office Sans</vt:lpstr>
      <vt:lpstr>Calibri</vt:lpstr>
      <vt:lpstr>Calibri Light</vt:lpstr>
      <vt:lpstr>Wingdings 3</vt:lpstr>
      <vt:lpstr>Tema do Office</vt:lpstr>
      <vt:lpstr>Bosch NG</vt:lpstr>
      <vt:lpstr>1_Bosch NG</vt:lpstr>
      <vt:lpstr>Apresentação do PowerPoint</vt:lpstr>
      <vt:lpstr>Apresentação do PowerPoint</vt:lpstr>
      <vt:lpstr>Introdução</vt:lpstr>
      <vt:lpstr>Imagens</vt:lpstr>
      <vt:lpstr>Imagens</vt:lpstr>
      <vt:lpstr>Valores das teclas </vt:lpstr>
      <vt:lpstr>Imagens</vt:lpstr>
      <vt:lpstr>Imagem</vt:lpstr>
      <vt:lpstr>Imagem</vt:lpstr>
      <vt:lpstr>Imagem</vt:lpstr>
      <vt:lpstr>Imagem</vt:lpstr>
      <vt:lpstr>Imagem</vt:lpstr>
      <vt:lpstr>Exercício 6.1- Manipulando duas imagens</vt:lpstr>
      <vt:lpstr>Correção - Manipulando duas imagens</vt:lpstr>
      <vt:lpstr>Transformação em espaço de cores</vt:lpstr>
      <vt:lpstr>Transformação em espaço de cores</vt:lpstr>
      <vt:lpstr>HSV</vt:lpstr>
      <vt:lpstr>Mudança de espaço de cor</vt:lpstr>
      <vt:lpstr>Mudança de espaço de cor</vt:lpstr>
      <vt:lpstr>Mudança de espaço de cor</vt:lpstr>
      <vt:lpstr>Imagem</vt:lpstr>
      <vt:lpstr>Imagem</vt:lpstr>
      <vt:lpstr>Exercício 7.3 – Manipulando imagem com mouse</vt:lpstr>
      <vt:lpstr>Correção – Manipulando imagem com mouse</vt:lpstr>
      <vt:lpstr>Exercício 7.4 – Círculos RGB</vt:lpstr>
      <vt:lpstr>Correção – Manipulando imagem com mouse</vt:lpstr>
      <vt:lpstr>Vídeos</vt:lpstr>
      <vt:lpstr>Vídeos</vt:lpstr>
      <vt:lpstr>Vídeos</vt:lpstr>
      <vt:lpstr>Vídeos</vt:lpstr>
      <vt:lpstr>Exercício 6.2 – Criando vídeo</vt:lpstr>
      <vt:lpstr>Correção – Criando vídeo</vt:lpstr>
      <vt:lpstr>Exercício 6.4- Vídeos e espaço de cor</vt:lpstr>
      <vt:lpstr>Correção – Vídeos e espaço de cor</vt:lpstr>
      <vt:lpstr>Apresentação do PowerPoint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Oliveira Joao (CtP/ETS)</dc:creator>
  <cp:lastModifiedBy>Oliveira Veronica (CtP/ETS)</cp:lastModifiedBy>
  <cp:revision>24</cp:revision>
  <dcterms:created xsi:type="dcterms:W3CDTF">2019-09-12T12:55:06Z</dcterms:created>
  <dcterms:modified xsi:type="dcterms:W3CDTF">2021-04-15T18:58:49Z</dcterms:modified>
</cp:coreProperties>
</file>